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notesMasterIdLst>
    <p:notesMasterId r:id="rId55"/>
  </p:notesMasterIdLst>
  <p:sldIdLst>
    <p:sldId id="258" r:id="rId2"/>
    <p:sldId id="366" r:id="rId3"/>
    <p:sldId id="377" r:id="rId4"/>
    <p:sldId id="378" r:id="rId5"/>
    <p:sldId id="343" r:id="rId6"/>
    <p:sldId id="379" r:id="rId7"/>
    <p:sldId id="380" r:id="rId8"/>
    <p:sldId id="344" r:id="rId9"/>
    <p:sldId id="345" r:id="rId10"/>
    <p:sldId id="381" r:id="rId11"/>
    <p:sldId id="383" r:id="rId12"/>
    <p:sldId id="382" r:id="rId13"/>
    <p:sldId id="384" r:id="rId14"/>
    <p:sldId id="348" r:id="rId15"/>
    <p:sldId id="346" r:id="rId16"/>
    <p:sldId id="347" r:id="rId17"/>
    <p:sldId id="385" r:id="rId18"/>
    <p:sldId id="351" r:id="rId19"/>
    <p:sldId id="353" r:id="rId20"/>
    <p:sldId id="354" r:id="rId21"/>
    <p:sldId id="358" r:id="rId22"/>
    <p:sldId id="355" r:id="rId23"/>
    <p:sldId id="357" r:id="rId24"/>
    <p:sldId id="337" r:id="rId25"/>
    <p:sldId id="387" r:id="rId26"/>
    <p:sldId id="359" r:id="rId27"/>
    <p:sldId id="360" r:id="rId28"/>
    <p:sldId id="338" r:id="rId29"/>
    <p:sldId id="388" r:id="rId30"/>
    <p:sldId id="339" r:id="rId31"/>
    <p:sldId id="340" r:id="rId32"/>
    <p:sldId id="389" r:id="rId33"/>
    <p:sldId id="373" r:id="rId34"/>
    <p:sldId id="374" r:id="rId35"/>
    <p:sldId id="375" r:id="rId36"/>
    <p:sldId id="376" r:id="rId37"/>
    <p:sldId id="341" r:id="rId38"/>
    <p:sldId id="342" r:id="rId39"/>
    <p:sldId id="365" r:id="rId40"/>
    <p:sldId id="367" r:id="rId41"/>
    <p:sldId id="370" r:id="rId42"/>
    <p:sldId id="368" r:id="rId43"/>
    <p:sldId id="369" r:id="rId44"/>
    <p:sldId id="371" r:id="rId45"/>
    <p:sldId id="372" r:id="rId46"/>
    <p:sldId id="261" r:id="rId47"/>
    <p:sldId id="262" r:id="rId48"/>
    <p:sldId id="263" r:id="rId49"/>
    <p:sldId id="317" r:id="rId50"/>
    <p:sldId id="318" r:id="rId51"/>
    <p:sldId id="319" r:id="rId52"/>
    <p:sldId id="320" r:id="rId53"/>
    <p:sldId id="362" r:id="rId54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5690BA8A-9DC6-4D48-AF08-7641C7D90D52}" type="datetimeFigureOut">
              <a:rPr lang="en-US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EFEA0358-C590-43E7-A42B-7D0AB9171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823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EA0358-C590-43E7-A42B-7D0AB9171CC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158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381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2/18/2024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3102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2/18/2024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5208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2/18/2024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67538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2/18/2024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2690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2/18/2024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91872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56033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34117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74553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94669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8780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75342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31538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28679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97138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9358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2/18/2024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8" name="Picture 8" descr="LOGO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2713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 flipH="1">
            <a:off x="1259632" y="1500961"/>
            <a:ext cx="648072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sr-Latn-RS" sz="2800" b="1" dirty="0" smtClean="0">
                <a:latin typeface="Arial" pitchFamily="34" charset="0"/>
                <a:cs typeface="Arial" pitchFamily="34" charset="0"/>
              </a:rPr>
              <a:t>IASM</a:t>
            </a:r>
          </a:p>
          <a:p>
            <a:r>
              <a:rPr lang="sr-Latn-RS" sz="2800" b="1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" sz="2800" b="1" dirty="0" smtClean="0">
                <a:latin typeface="Arial" pitchFamily="34" charset="0"/>
                <a:cs typeface="Arial" pitchFamily="34" charset="0"/>
              </a:rPr>
              <a:t>LINICAL </a:t>
            </a:r>
            <a:r>
              <a:rPr lang="en" sz="2800" b="1" dirty="0" smtClean="0">
                <a:latin typeface="Arial" pitchFamily="34" charset="0"/>
                <a:cs typeface="Arial" pitchFamily="34" charset="0"/>
              </a:rPr>
              <a:t>PROPEDEUTICS</a:t>
            </a:r>
          </a:p>
          <a:p>
            <a:endParaRPr lang="en-US" altLang="en-US" sz="2800" b="1" dirty="0" smtClean="0">
              <a:solidFill>
                <a:srgbClr val="000000"/>
              </a:solidFill>
              <a:latin typeface="Arial" charset="0"/>
            </a:endParaRPr>
          </a:p>
          <a:p>
            <a:r>
              <a:rPr lang="en" altLang="en-US" sz="2800" b="1" dirty="0" smtClean="0">
                <a:solidFill>
                  <a:srgbClr val="000000"/>
                </a:solidFill>
                <a:latin typeface="Arial" charset="0"/>
              </a:rPr>
              <a:t>                                                 </a:t>
            </a:r>
            <a:endParaRPr lang="sr-Cyrl-CS" altLang="en-US" sz="2800" dirty="0">
              <a:solidFill>
                <a:srgbClr val="000000"/>
              </a:solidFill>
              <a:latin typeface="Arial" charset="0"/>
            </a:endParaRPr>
          </a:p>
          <a:p>
            <a:endParaRPr lang="sr-Cyrl-CS" sz="2800" b="1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Anamnesis</a:t>
            </a:r>
            <a:r>
              <a:rPr lang="sr-Latn-R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and </a:t>
            </a:r>
            <a:endParaRPr lang="en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r-Latn-RS" altLang="en-US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" alt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bjective </a:t>
            </a:r>
            <a:r>
              <a:rPr lang="en" alt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physical </a:t>
            </a:r>
            <a:r>
              <a:rPr lang="en" alt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examination.</a:t>
            </a:r>
            <a:endParaRPr lang="en-US" altLang="en-US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altLang="en-US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sr-Cyrl-CS" altLang="en-US" sz="2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sr-Cyrl-CS" altLang="en-US" sz="2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" altLang="en-US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As</a:t>
            </a:r>
            <a:r>
              <a:rPr lang="sr-Latn-RS" altLang="en-US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sr-Latn-RS" altLang="en-US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en" altLang="en-US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" altLang="en-US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sr-Latn-RS" altLang="en-US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Prof</a:t>
            </a:r>
            <a:r>
              <a:rPr lang="en" altLang="en-US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" altLang="en-US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Vojislav Ćupurdija</a:t>
            </a:r>
            <a:endParaRPr lang="sr-Cyrl-CS" altLang="en-US" sz="2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sr-Cyrl-CS" altLang="en-US" sz="1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sr-Cyrl-CS" altLang="en-US" sz="1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817" y="1556792"/>
            <a:ext cx="8358246" cy="3793624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THE </a:t>
            </a:r>
            <a:r>
              <a:rPr lang="sr-Latn-R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DEFINITION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OF HEALTH </a:t>
            </a:r>
            <a:endParaRPr lang="sr-Cyrl-RS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R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lang="sr-Cyrl-RS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  "Health is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 harmonious relationship and balance in structure and function </a:t>
            </a:r>
            <a:r>
              <a:rPr kumimoji="0" lang="sr-Latn-R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of</a:t>
            </a:r>
            <a:r>
              <a:rPr kumimoji="0" lang="sr-Latn-R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cells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of various tissues, organs and organ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system</a:t>
            </a:r>
            <a:r>
              <a:rPr kumimoji="0" lang="sr-Latn-R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in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the human body"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</a:t>
            </a: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149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79512" y="1772816"/>
            <a:ext cx="8358246" cy="3793624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THE </a:t>
            </a:r>
            <a:r>
              <a:rPr kumimoji="0" lang="sr-Latn-R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DEFINITION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OF HEALTH</a:t>
            </a:r>
            <a:endParaRPr kumimoji="0" lang="en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lang="sr-Cyrl-RS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according to the WHO</a:t>
            </a:r>
            <a:endParaRPr lang="sr-Cyrl-RS" sz="2000" b="1" dirty="0"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lvl="0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"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Health </a:t>
            </a:r>
            <a:r>
              <a:rPr lang="en" sz="2000" b="1" dirty="0">
                <a:latin typeface="Arial" pitchFamily="34" charset="0"/>
                <a:cs typeface="Arial" pitchFamily="34" charset="0"/>
              </a:rPr>
              <a:t>is a state of </a:t>
            </a:r>
            <a:r>
              <a:rPr lang="en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physical, mental and social well-being </a:t>
            </a:r>
            <a:r>
              <a:rPr lang="en" sz="2000" b="1" dirty="0">
                <a:latin typeface="Arial" pitchFamily="34" charset="0"/>
                <a:cs typeface="Arial" pitchFamily="34" charset="0"/>
              </a:rPr>
              <a:t>in which illness and infirmity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are not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present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"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</a:t>
            </a: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728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79512" y="1772816"/>
            <a:ext cx="8358246" cy="4945752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THE CONCEPT OF DISEASE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Cyrl-R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sr-Cyrl-R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  "Disease is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any disorder of structure and function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kumimoji="0" lang="sr-Latn-R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of c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ells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of various tissues, organs and </a:t>
            </a:r>
            <a:r>
              <a:rPr kumimoji="0" lang="sr-Latn-R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organ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systems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lvl="0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      in the human body"</a:t>
            </a: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59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-19664" y="1340768"/>
            <a:ext cx="8358246" cy="4945752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THE CONCEPT OF DISEASE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Cyrl-R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0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" sz="2000" dirty="0" smtClean="0">
                <a:latin typeface="Arial" pitchFamily="34" charset="0"/>
                <a:cs typeface="Arial" pitchFamily="34" charset="0"/>
              </a:rPr>
              <a:t>according to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sz="2000" b="1" i="1" dirty="0">
                <a:latin typeface="Arial" pitchFamily="34" charset="0"/>
                <a:cs typeface="Arial" pitchFamily="34" charset="0"/>
              </a:rPr>
              <a:t>"Disease" at Dorland's Medical Dictionary</a:t>
            </a:r>
            <a:endParaRPr kumimoji="0" lang="sr-Cyrl-RS" sz="20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lvl="0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  "Disease is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a special </a:t>
            </a: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sr-Latn-R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ab</a:t>
            </a: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normal </a:t>
            </a:r>
            <a:r>
              <a:rPr lang="en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condition </a:t>
            </a:r>
            <a:r>
              <a:rPr lang="en" sz="2000" b="1" dirty="0">
                <a:latin typeface="Arial" pitchFamily="34" charset="0"/>
                <a:cs typeface="Arial" pitchFamily="34" charset="0"/>
              </a:rPr>
              <a:t>that negatively affects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structure or function of a part or the whole organism </a:t>
            </a:r>
            <a:r>
              <a:rPr lang="en" sz="2000" b="1" dirty="0">
                <a:latin typeface="Arial" pitchFamily="34" charset="0"/>
                <a:cs typeface="Arial" pitchFamily="34" charset="0"/>
              </a:rPr>
              <a:t>and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does not arise as </a:t>
            </a:r>
            <a:r>
              <a:rPr lang="en" sz="2000" b="1" dirty="0">
                <a:latin typeface="Arial" pitchFamily="34" charset="0"/>
                <a:cs typeface="Arial" pitchFamily="34" charset="0"/>
              </a:rPr>
              <a:t>a result of any </a:t>
            </a:r>
            <a:r>
              <a:rPr lang="en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external </a:t>
            </a: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injuries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"</a:t>
            </a: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843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3528" y="1268760"/>
            <a:ext cx="8186766" cy="5662634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BASIC CHARACTERISTICS OF THE DISEASE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ETIOLOGY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– the cause/ causes of the disease</a:t>
            </a: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PATHOGENESIS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- the way the disease occurs</a:t>
            </a: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CLINICAL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PICTURE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(PRESENTATION)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- manifestation of the disease</a:t>
            </a: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DISEASE DETERMINATION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- making a diagnosis</a:t>
            </a: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TREATMENT OF PATIENTS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- elimination of the cause of the disease</a:t>
            </a: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DISEASE EVOLUTION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- the course of the disease</a:t>
            </a: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DISEASE OUTCOME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- the end of the disease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95536" y="1340768"/>
            <a:ext cx="7772400" cy="4499770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ETIOLOGY OF THE DISEASE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EXTERNAL AETIOLOGICAL FACTORS OF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DISEASE</a:t>
            </a: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PHYSICAL</a:t>
            </a:r>
            <a:endParaRPr kumimoji="0" lang="en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mechanical forces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heat and cold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atmospheric pressure changes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electricity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ionizing radiation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CHEMICAL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industrial chemicals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chemical agents used in the household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animal and plant poisons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drugs in quantities higher than therapeutic doses</a:t>
            </a:r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pPr marL="548640" lvl="1" indent="-201168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defRPr/>
            </a:pPr>
            <a:r>
              <a:rPr lang="en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BIOLOGICAL</a:t>
            </a:r>
          </a:p>
          <a:p>
            <a:pPr marL="786384" lvl="2" indent="-182880" fontAlgn="auto"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/>
            </a:pPr>
            <a:r>
              <a:rPr lang="en" sz="1800" dirty="0" smtClean="0">
                <a:latin typeface="Arial" pitchFamily="34" charset="0"/>
                <a:cs typeface="Arial" pitchFamily="34" charset="0"/>
              </a:rPr>
              <a:t>biological agents of plant or animal origin</a:t>
            </a:r>
            <a:endParaRPr lang="sr-Latn-CS" sz="1800" b="1" dirty="0" smtClean="0">
              <a:latin typeface="Arial" pitchFamily="34" charset="0"/>
              <a:cs typeface="Arial" pitchFamily="34" charset="0"/>
            </a:endParaRPr>
          </a:p>
          <a:p>
            <a:pPr marL="548640" lvl="1" indent="-201168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defRPr/>
            </a:pPr>
            <a:r>
              <a:rPr lang="en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IMPROPER DIET</a:t>
            </a:r>
          </a:p>
          <a:p>
            <a:pPr marL="786384" lvl="2" indent="-182880" fontAlgn="auto"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/>
            </a:pPr>
            <a:r>
              <a:rPr lang="en" sz="1800" dirty="0">
                <a:latin typeface="Arial" pitchFamily="34" charset="0"/>
                <a:cs typeface="Arial" pitchFamily="34" charset="0"/>
              </a:rPr>
              <a:t>insufficient </a:t>
            </a:r>
            <a:r>
              <a:rPr lang="en" sz="1800" dirty="0" smtClean="0">
                <a:latin typeface="Arial" pitchFamily="34" charset="0"/>
                <a:cs typeface="Arial" pitchFamily="34" charset="0"/>
              </a:rPr>
              <a:t>or excessive intake of nutrients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Tx/>
              <a:buNone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07504" y="1484784"/>
            <a:ext cx="8929718" cy="4643438"/>
          </a:xfrm>
          <a:prstGeom prst="rect">
            <a:avLst/>
          </a:prstGeom>
        </p:spPr>
        <p:txBody>
          <a:bodyPr/>
          <a:lstStyle/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Tx/>
              <a:buNone/>
              <a:tabLst/>
              <a:defRPr/>
            </a:pP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INTERNAL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AETIOLOGICAL FACTORS OF DISEASE</a:t>
            </a: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HEREDITARY DISORDERS</a:t>
            </a:r>
          </a:p>
          <a:p>
            <a:pPr marL="347472" marR="0" lvl="1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they are caused by hereditary or family diseases that the offspring 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may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inherit </a:t>
            </a: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from their parents or earlier ancestors</a:t>
            </a:r>
          </a:p>
          <a:p>
            <a:pPr marL="603504" marR="0" lvl="2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tabLst/>
              <a:defRPr/>
            </a:pPr>
            <a:endParaRPr kumimoji="0" lang="sr-Cyrl-C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024128" lvl="3" indent="-182880" fontAlgn="auto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</a:pPr>
            <a:r>
              <a:rPr kumimoji="0" lang="en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change </a:t>
            </a:r>
            <a:r>
              <a:rPr kumimoji="0" lang="en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in number and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structure, mutation </a:t>
            </a:r>
            <a:r>
              <a:rPr kumimoji="0" lang="en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of chromosomes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en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mutation of one or more genes</a:t>
            </a:r>
          </a:p>
          <a:p>
            <a:pPr marL="841248" marR="0" lvl="3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tabLst/>
              <a:defRPr/>
            </a:pPr>
            <a:endParaRPr kumimoji="0" lang="en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types of inheritance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en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autosomal dominant and</a:t>
            </a:r>
            <a:r>
              <a:rPr kumimoji="0" lang="en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autosomal recessive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en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related to the sex chromosome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en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polygenic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en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due to chromosomal abnormalities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tabLst/>
              <a:defRPr/>
            </a:pPr>
            <a:endParaRPr lang="sr-Cyrl-CS" sz="1400" b="1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07504" y="1484784"/>
            <a:ext cx="8929718" cy="4643438"/>
          </a:xfrm>
          <a:prstGeom prst="rect">
            <a:avLst/>
          </a:prstGeom>
        </p:spPr>
        <p:txBody>
          <a:bodyPr/>
          <a:lstStyle/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Tx/>
              <a:buNone/>
              <a:tabLst/>
              <a:defRPr/>
            </a:pPr>
            <a:r>
              <a:rPr kumimoji="0" lang="en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INTERNAL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AETIOLOGICAL FACTORS OF DISEASE</a:t>
            </a: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marL="548640" lvl="1" indent="-201168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defRPr/>
            </a:pP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CONGENITAL DISORDERS</a:t>
            </a:r>
          </a:p>
          <a:p>
            <a:pPr marL="347472" lvl="1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defRPr/>
            </a:pP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786384" lvl="2" indent="-182880" fontAlgn="auto"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/>
            </a:pPr>
            <a:r>
              <a:rPr lang="en" b="1" dirty="0" smtClean="0">
                <a:latin typeface="Arial" pitchFamily="34" charset="0"/>
                <a:cs typeface="Arial" pitchFamily="34" charset="0"/>
              </a:rPr>
              <a:t>etiological factors of diseases that condition fetal development disorder during intrauterine life (congenital diseases)</a:t>
            </a:r>
          </a:p>
          <a:p>
            <a:pPr marL="1024128" lvl="3" indent="-182880" fontAlgn="auto"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taking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certain medicines during pregnancy (thalidomide)</a:t>
            </a:r>
          </a:p>
          <a:p>
            <a:pPr marL="1024128" lvl="3" indent="-182880" fontAlgn="auto"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viral infections (rubella, herpes, etc.)</a:t>
            </a:r>
          </a:p>
          <a:p>
            <a:pPr marL="1024128" lvl="3" indent="-182880" fontAlgn="auto"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insufficient nutrition</a:t>
            </a:r>
          </a:p>
          <a:p>
            <a:pPr marL="1024128" lvl="3" indent="-182880" fontAlgn="auto"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metabolic disorders in pregnant women (diabetes mellitus)</a:t>
            </a:r>
          </a:p>
          <a:p>
            <a:pPr marL="841248" lvl="3" fontAlgn="auto"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defRPr/>
            </a:pPr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marL="786384" lvl="2" indent="-182880" fontAlgn="auto"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/>
            </a:pPr>
            <a:r>
              <a:rPr lang="en" b="1" dirty="0" smtClean="0">
                <a:latin typeface="Arial" pitchFamily="34" charset="0"/>
                <a:cs typeface="Arial" pitchFamily="34" charset="0"/>
              </a:rPr>
              <a:t>congenital diseases are not inherited</a:t>
            </a:r>
          </a:p>
          <a:p>
            <a:pPr marL="1024128" marR="0" lvl="3" indent="-182880" algn="l" defTabSz="914400" rtl="0" eaLnBrk="1" fontAlgn="auto" latinLnBrk="0" hangingPunct="1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tabLst/>
              <a:defRPr/>
            </a:pPr>
            <a:endParaRPr lang="sr-Cyrl-CS" sz="14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46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23528" y="1268760"/>
            <a:ext cx="7772400" cy="4895056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INTERNAL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AETIOLOGICAL FACTORS OF DISEASE</a:t>
            </a: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lang="sr-Cyrl-CS" sz="2000" b="1" dirty="0" smtClean="0"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IMMUNITY DISORDER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reduction of immunity - immunodeficiency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lack or disorder of immunoglobulins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hypersensitivity reactions (allergic reactions)</a:t>
            </a: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anaphylactic reaction 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kumimoji="0" lang="sr-Latn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ype I)</a:t>
            </a:r>
            <a:endParaRPr kumimoji="0" lang="sr-Latn-C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cytotoxic reaction 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kumimoji="0" lang="sr-Latn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ype II)</a:t>
            </a:r>
            <a:endParaRPr kumimoji="0" lang="sr-Latn-C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immune 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complex reaction 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kumimoji="0" lang="sr-Latn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ype III)</a:t>
            </a:r>
            <a:endParaRPr kumimoji="0" lang="sr-Latn-C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delayed sensitivity reaction 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kumimoji="0" lang="sr-Latn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ype IV) </a:t>
            </a:r>
            <a:endParaRPr kumimoji="0" lang="en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autoimmune disorders</a:t>
            </a: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creation of autoantibodies and 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auto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sensitized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 - 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cells</a:t>
            </a: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pPr marL="1024128" marR="0" lvl="3" indent="-182880" algn="l" defTabSz="914400" rtl="0" eaLnBrk="1" fontAlgn="auto" latinLnBrk="0" hangingPunct="1">
              <a:lnSpc>
                <a:spcPct val="90000"/>
              </a:lnSpc>
              <a:spcBef>
                <a:spcPts val="23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tabLst/>
              <a:defRPr/>
            </a:pPr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pPr marL="265176" lvl="0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n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PSYCHOSOMATIC DISORDERS</a:t>
            </a:r>
          </a:p>
          <a:p>
            <a:pPr marL="265176" lvl="0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n" sz="1800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en" sz="1800" b="1" dirty="0" smtClean="0">
                <a:latin typeface="Arial" pitchFamily="34" charset="0"/>
                <a:cs typeface="Arial" pitchFamily="34" charset="0"/>
              </a:rPr>
              <a:t>anxiety, fear, moodiness, excitement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23528" y="1484784"/>
            <a:ext cx="7772400" cy="4572000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PATHOGENESIS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(THE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EMERGENCE) OF THE DISEASE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FACTORS OF DISEASE PATHOGENESIS</a:t>
            </a: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EXTERNAL FACTORS OF PATHOGENESIS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external etiological factors of the disease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INTERNAL FACTORS OF PATHOGENESIS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constitution</a:t>
            </a:r>
            <a:endParaRPr kumimoji="0" lang="en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disposition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immunity</a:t>
            </a: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age</a:t>
            </a:r>
            <a:endParaRPr kumimoji="0" lang="en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gender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484784"/>
            <a:ext cx="2948359" cy="43340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420888"/>
            <a:ext cx="4208230" cy="3260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51520" y="1340768"/>
            <a:ext cx="7772400" cy="4160472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CLINICAL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PICTURE</a:t>
            </a:r>
            <a:r>
              <a:rPr kumimoji="0" lang="sr-Latn-R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/PRESENTATION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(MANIFESTATION)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OF</a:t>
            </a:r>
            <a:r>
              <a:rPr kumimoji="0" lang="sr-Latn-R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THE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DISEASE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represents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 set of typical and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characteristic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al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" sz="18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subjective complaints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lang="en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DISEASE </a:t>
            </a:r>
            <a:r>
              <a:rPr lang="sr-Latn-R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SYMPTOMS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 </a:t>
            </a:r>
            <a:r>
              <a:rPr lang="sr-Latn-RS" sz="1800" b="1" dirty="0" smtClean="0">
                <a:latin typeface="Arial" pitchFamily="34" charset="0"/>
                <a:cs typeface="Arial" pitchFamily="34" charset="0"/>
              </a:rPr>
              <a:t>and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" sz="18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objective changes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IGNS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</a:t>
            </a:r>
            <a:r>
              <a:rPr kumimoji="0" lang="en" sz="1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DISEASE)</a:t>
            </a:r>
            <a:endParaRPr kumimoji="0" lang="en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" sz="1800" b="1" dirty="0" smtClean="0">
                <a:latin typeface="Arial" pitchFamily="34" charset="0"/>
                <a:cs typeface="Arial" pitchFamily="34" charset="0"/>
              </a:rPr>
              <a:t>    </a:t>
            </a:r>
            <a:endParaRPr lang="sr-Cyrl-CS" sz="1800" dirty="0" smtClean="0"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" sz="1800" dirty="0" smtClean="0">
                <a:latin typeface="Arial" pitchFamily="34" charset="0"/>
                <a:cs typeface="Arial" pitchFamily="34" charset="0"/>
              </a:rPr>
              <a:t>    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it also includes characteristic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morphological and functional disorders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which are proven by special test methods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" sz="1800" b="1" dirty="0" smtClean="0">
                <a:latin typeface="Arial" pitchFamily="34" charset="0"/>
                <a:cs typeface="Arial" pitchFamily="34" charset="0"/>
              </a:rPr>
              <a:t>    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6968" y="1484784"/>
            <a:ext cx="8947519" cy="3946158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Latn-CS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lvl="0" indent="-265176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DISEASE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SYMPTOMS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en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SUBJECTIVE PROBLEMS caused by the disease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lang="sr-Latn-RS" sz="1800" dirty="0" smtClean="0">
                <a:latin typeface="Arial" pitchFamily="34" charset="0"/>
                <a:cs typeface="Arial" pitchFamily="34" charset="0"/>
              </a:rPr>
              <a:t>They </a:t>
            </a:r>
            <a:r>
              <a:rPr lang="en" sz="1800" dirty="0" smtClean="0">
                <a:latin typeface="Arial" pitchFamily="34" charset="0"/>
                <a:cs typeface="Arial" pitchFamily="34" charset="0"/>
              </a:rPr>
              <a:t>are 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determined </a:t>
            </a:r>
            <a:r>
              <a:rPr kumimoji="0" lang="sr-Latn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by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ANAMNESIS </a:t>
            </a:r>
            <a:r>
              <a:rPr kumimoji="0" lang="en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CONVERSATION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WITH THE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PATIENT)</a:t>
            </a:r>
            <a:endParaRPr kumimoji="0" lang="en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SIGNS OF DISEASE - OBJECTIVE CHANGES caused by the disease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kumimoji="0" lang="sr-Latn-R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They 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are 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determined by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 PHYSICAL EXAMINATION OF THE PATIENT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EXISTENCE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OF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STRUCTUR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AL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AND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FUNCTION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AL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DISORDERS OF CERTAIN TISSUES 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AND</a:t>
            </a:r>
            <a:r>
              <a:rPr kumimoji="0" lang="en" sz="1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ORGANS</a:t>
            </a: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r>
              <a:rPr lang="sr-Latn-RS" sz="1800" noProof="0" dirty="0" smtClean="0">
                <a:latin typeface="Arial" pitchFamily="34" charset="0"/>
                <a:cs typeface="Arial" pitchFamily="34" charset="0"/>
              </a:rPr>
              <a:t>They are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determined by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SUPPLEMENTARY EXAMINATIONS</a:t>
            </a:r>
            <a:r>
              <a:rPr lang="en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sz="1800" dirty="0" smtClean="0">
                <a:latin typeface="Arial" pitchFamily="34" charset="0"/>
                <a:cs typeface="Arial" pitchFamily="34" charset="0"/>
              </a:rPr>
              <a:t>(biochemical, hematological, microbiological, serological, immunological, endoscopic, </a:t>
            </a:r>
            <a:r>
              <a:rPr lang="en" sz="1800" dirty="0" smtClean="0">
                <a:latin typeface="Arial" pitchFamily="34" charset="0"/>
                <a:cs typeface="Arial" pitchFamily="34" charset="0"/>
              </a:rPr>
              <a:t>radiological ...)</a:t>
            </a:r>
            <a:r>
              <a:rPr lang="en" sz="1800" dirty="0" smtClean="0"/>
              <a:t> </a:t>
            </a:r>
            <a:r>
              <a:rPr lang="en" sz="1800" b="1" dirty="0" smtClean="0"/>
              <a:t>                         </a:t>
            </a:r>
            <a:endParaRPr lang="en-US" sz="1800" dirty="0" smtClean="0"/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57158" y="1431033"/>
            <a:ext cx="8786842" cy="4572000"/>
          </a:xfrm>
          <a:prstGeom prst="rect">
            <a:avLst/>
          </a:prstGeom>
        </p:spPr>
        <p:txBody>
          <a:bodyPr/>
          <a:lstStyle/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DISEASE SYMPTOMS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(subjective complaints/disturbances) can be:</a:t>
            </a: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lang="sr-Cyrl-CS" sz="2000" b="1" dirty="0" smtClean="0"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indent="-265176" fontAlgn="auto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GENERAL (NON-SPECIFIC) symptoms</a:t>
            </a:r>
            <a:endParaRPr kumimoji="0" lang="sr-Cyrl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lvl="0"/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sz="1800" b="1" dirty="0" smtClean="0">
                <a:latin typeface="Arial" pitchFamily="34" charset="0"/>
                <a:cs typeface="Arial" pitchFamily="34" charset="0"/>
              </a:rPr>
              <a:t>- elevated temperature</a:t>
            </a:r>
          </a:p>
          <a:p>
            <a:pPr lvl="0"/>
            <a:r>
              <a:rPr lang="en" sz="1800" b="1" dirty="0" smtClean="0">
                <a:latin typeface="Arial" pitchFamily="34" charset="0"/>
                <a:cs typeface="Arial" pitchFamily="34" charset="0"/>
              </a:rPr>
              <a:t>- sweating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sz="1800" b="1" dirty="0" smtClean="0">
                <a:latin typeface="Arial" pitchFamily="34" charset="0"/>
                <a:cs typeface="Arial" pitchFamily="34" charset="0"/>
              </a:rPr>
              <a:t>- weakness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sz="1800" b="1" dirty="0" smtClean="0">
                <a:latin typeface="Arial" pitchFamily="34" charset="0"/>
                <a:cs typeface="Arial" pitchFamily="34" charset="0"/>
              </a:rPr>
              <a:t>- involuntary weight loss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SPECIFIC </a:t>
            </a:r>
            <a:r>
              <a:rPr kumimoji="0" lang="en" sz="2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symptoms – </a:t>
            </a:r>
            <a:r>
              <a:rPr lang="en" sz="1800" b="1" dirty="0" smtClean="0">
                <a:latin typeface="Arial" pitchFamily="34" charset="0"/>
                <a:cs typeface="Arial" pitchFamily="34" charset="0"/>
              </a:rPr>
              <a:t>characteristic of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certain diseases</a:t>
            </a: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Cyrl-C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Verdana"/>
              <a:buChar char="◦"/>
              <a:tabLst/>
              <a:defRPr/>
            </a:pPr>
            <a:endParaRPr kumimoji="0" lang="sr-Latn-C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Ð ÐµÐ·ÑÐ»ÑÐ°Ñ ÑÐ»Ð¸ÐºÐ° Ð·Ð° fev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177539"/>
            <a:ext cx="2057371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 ÐµÐ·ÑÐ»ÑÐ°Ñ ÑÐ»Ð¸ÐºÐ° Ð·Ð° malai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645024"/>
            <a:ext cx="2789496" cy="133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1412776"/>
            <a:ext cx="735811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CHARACTERISTICS OF SYMPTOMS:</a:t>
            </a:r>
          </a:p>
          <a:p>
            <a:pPr>
              <a:buFontTx/>
              <a:buNone/>
            </a:pP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" sz="18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RS" sz="1800" b="1" dirty="0" smtClean="0">
                <a:latin typeface="Arial" pitchFamily="34" charset="0"/>
                <a:cs typeface="Arial" pitchFamily="34" charset="0"/>
              </a:rPr>
              <a:t>onset</a:t>
            </a:r>
            <a:endParaRPr lang="en" sz="1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" sz="1800" b="1" dirty="0" smtClean="0">
                <a:latin typeface="Arial" pitchFamily="34" charset="0"/>
                <a:cs typeface="Arial" pitchFamily="34" charset="0"/>
              </a:rPr>
              <a:t>- provocation - factors </a:t>
            </a:r>
            <a:r>
              <a:rPr lang="en" sz="1800" b="1" dirty="0">
                <a:latin typeface="Arial" pitchFamily="34" charset="0"/>
                <a:cs typeface="Arial" pitchFamily="34" charset="0"/>
              </a:rPr>
              <a:t>that determine </a:t>
            </a:r>
            <a:r>
              <a:rPr lang="en" sz="1800" b="1" dirty="0" smtClean="0">
                <a:latin typeface="Arial" pitchFamily="34" charset="0"/>
                <a:cs typeface="Arial" pitchFamily="34" charset="0"/>
              </a:rPr>
              <a:t>the occurrence</a:t>
            </a: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r>
              <a:rPr lang="en" sz="1800" b="1" dirty="0" smtClean="0">
                <a:latin typeface="Arial" pitchFamily="34" charset="0"/>
                <a:cs typeface="Arial" pitchFamily="34" charset="0"/>
              </a:rPr>
              <a:t>- frequency of occurrence</a:t>
            </a:r>
          </a:p>
          <a:p>
            <a:r>
              <a:rPr lang="en" sz="1800" b="1" dirty="0" smtClean="0">
                <a:latin typeface="Arial" pitchFamily="34" charset="0"/>
                <a:cs typeface="Arial" pitchFamily="34" charset="0"/>
              </a:rPr>
              <a:t>- duration</a:t>
            </a:r>
          </a:p>
          <a:p>
            <a:r>
              <a:rPr lang="en" sz="1800" b="1" dirty="0" smtClean="0">
                <a:latin typeface="Arial" pitchFamily="34" charset="0"/>
                <a:cs typeface="Arial" pitchFamily="34" charset="0"/>
              </a:rPr>
              <a:t>- termination</a:t>
            </a:r>
          </a:p>
          <a:p>
            <a:r>
              <a:rPr lang="en" sz="1800" b="1" dirty="0" smtClean="0">
                <a:latin typeface="Arial" pitchFamily="34" charset="0"/>
                <a:cs typeface="Arial" pitchFamily="34" charset="0"/>
              </a:rPr>
              <a:t>- strength</a:t>
            </a:r>
          </a:p>
          <a:p>
            <a:r>
              <a:rPr lang="en" sz="1800" b="1" dirty="0" smtClean="0">
                <a:latin typeface="Arial" pitchFamily="34" charset="0"/>
                <a:cs typeface="Arial" pitchFamily="34" charset="0"/>
              </a:rPr>
              <a:t>- quality</a:t>
            </a:r>
          </a:p>
          <a:p>
            <a:r>
              <a:rPr lang="en" sz="1800" b="1" dirty="0" smtClean="0">
                <a:latin typeface="Arial" pitchFamily="34" charset="0"/>
                <a:cs typeface="Arial" pitchFamily="34" charset="0"/>
              </a:rPr>
              <a:t>- localization</a:t>
            </a:r>
          </a:p>
          <a:p>
            <a:r>
              <a:rPr lang="en" sz="1800" b="1" dirty="0" smtClean="0">
                <a:latin typeface="Arial" pitchFamily="34" charset="0"/>
                <a:cs typeface="Arial" pitchFamily="34" charset="0"/>
              </a:rPr>
              <a:t>- propagation</a:t>
            </a:r>
          </a:p>
          <a:p>
            <a:r>
              <a:rPr lang="en" sz="1800" b="1" dirty="0" smtClean="0">
                <a:latin typeface="Arial" pitchFamily="34" charset="0"/>
                <a:cs typeface="Arial" pitchFamily="34" charset="0"/>
              </a:rPr>
              <a:t>- response to the applied treatment</a:t>
            </a:r>
          </a:p>
          <a:p>
            <a:endParaRPr lang="sr-Latn-CS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endParaRPr lang="sr-Cyrl-CS" sz="2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365923"/>
            <a:ext cx="664371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SYMPTOMS CAUSED BY RESPIRATORY ORGAN DISEASES</a:t>
            </a:r>
          </a:p>
          <a:p>
            <a:pPr>
              <a:buFontTx/>
              <a:buNone/>
            </a:pP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en" sz="1800" b="1" dirty="0" smtClean="0">
                <a:latin typeface="Arial" pitchFamily="34" charset="0"/>
                <a:cs typeface="Arial" pitchFamily="34" charset="0"/>
              </a:rPr>
              <a:t>dyspnea (</a:t>
            </a:r>
            <a:r>
              <a:rPr lang="en" sz="1800" b="1" dirty="0" smtClean="0">
                <a:latin typeface="Arial" pitchFamily="34" charset="0"/>
                <a:cs typeface="Arial" pitchFamily="34" charset="0"/>
              </a:rPr>
              <a:t>difficult </a:t>
            </a:r>
            <a:r>
              <a:rPr lang="en" sz="1800" b="1" dirty="0" smtClean="0">
                <a:latin typeface="Arial" pitchFamily="34" charset="0"/>
                <a:cs typeface="Arial" pitchFamily="34" charset="0"/>
              </a:rPr>
              <a:t>breathing)</a:t>
            </a:r>
          </a:p>
          <a:p>
            <a:pPr marL="285750" indent="-285750">
              <a:buFontTx/>
              <a:buChar char="-"/>
            </a:pP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en" sz="1800" b="1" dirty="0" smtClean="0">
                <a:latin typeface="Arial" pitchFamily="34" charset="0"/>
                <a:cs typeface="Arial" pitchFamily="34" charset="0"/>
              </a:rPr>
              <a:t>chest </a:t>
            </a:r>
            <a:r>
              <a:rPr lang="en" sz="1800" b="1" dirty="0" smtClean="0">
                <a:latin typeface="Arial" pitchFamily="34" charset="0"/>
                <a:cs typeface="Arial" pitchFamily="34" charset="0"/>
              </a:rPr>
              <a:t>pain</a:t>
            </a:r>
            <a:endParaRPr lang="en" sz="18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en" sz="1800" b="1" dirty="0" smtClean="0">
                <a:latin typeface="Arial" pitchFamily="34" charset="0"/>
                <a:cs typeface="Arial" pitchFamily="34" charset="0"/>
              </a:rPr>
              <a:t>cough</a:t>
            </a:r>
            <a:endParaRPr lang="en" sz="1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en" sz="1800" b="1" dirty="0">
                <a:latin typeface="Arial" pitchFamily="34" charset="0"/>
                <a:cs typeface="Arial" pitchFamily="34" charset="0"/>
              </a:rPr>
              <a:t>expectoration</a:t>
            </a:r>
          </a:p>
          <a:p>
            <a:pPr marL="285750" indent="-285750">
              <a:buFontTx/>
              <a:buChar char="-"/>
            </a:pP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en" sz="1800" b="1" dirty="0">
                <a:latin typeface="Arial" pitchFamily="34" charset="0"/>
                <a:cs typeface="Arial" pitchFamily="34" charset="0"/>
              </a:rPr>
              <a:t>hemoptysis </a:t>
            </a:r>
            <a:r>
              <a:rPr lang="en" sz="1800" b="1" dirty="0" smtClean="0">
                <a:latin typeface="Arial" pitchFamily="34" charset="0"/>
                <a:cs typeface="Arial" pitchFamily="34" charset="0"/>
              </a:rPr>
              <a:t>(coughing up blood)</a:t>
            </a:r>
            <a:endParaRPr lang="sr-Cyrl-CS" sz="1800" b="1" dirty="0">
              <a:latin typeface="Arial" pitchFamily="34" charset="0"/>
              <a:cs typeface="Arial" pitchFamily="34" charset="0"/>
            </a:endParaRPr>
          </a:p>
          <a:p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" sz="18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RS" sz="18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sz="1800" b="1" dirty="0" smtClean="0">
                <a:latin typeface="Arial" pitchFamily="34" charset="0"/>
                <a:cs typeface="Arial" pitchFamily="34" charset="0"/>
              </a:rPr>
              <a:t>pain wh</a:t>
            </a:r>
            <a:r>
              <a:rPr lang="sr-Latn-RS" sz="1800" b="1" dirty="0" smtClean="0">
                <a:latin typeface="Arial" pitchFamily="34" charset="0"/>
                <a:cs typeface="Arial" pitchFamily="34" charset="0"/>
              </a:rPr>
              <a:t>ile</a:t>
            </a:r>
            <a:r>
              <a:rPr lang="en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sz="1800" b="1" dirty="0" smtClean="0">
                <a:latin typeface="Arial" pitchFamily="34" charset="0"/>
                <a:cs typeface="Arial" pitchFamily="34" charset="0"/>
              </a:rPr>
              <a:t>breathing (respiratory </a:t>
            </a:r>
            <a:r>
              <a:rPr lang="en" sz="1800" b="1" dirty="0" smtClean="0">
                <a:latin typeface="Arial" pitchFamily="34" charset="0"/>
                <a:cs typeface="Arial" pitchFamily="34" charset="0"/>
              </a:rPr>
              <a:t>pain)</a:t>
            </a:r>
            <a:endParaRPr lang="en" sz="1800" b="1" dirty="0" smtClean="0">
              <a:latin typeface="Arial" pitchFamily="34" charset="0"/>
              <a:cs typeface="Arial" pitchFamily="34" charset="0"/>
            </a:endParaRPr>
          </a:p>
          <a:p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endParaRPr lang="sr-Cyrl-CS" sz="1800" b="1" dirty="0" smtClean="0">
              <a:latin typeface="Arial" pitchFamily="34" charset="0"/>
              <a:cs typeface="Arial" pitchFamily="34" charset="0"/>
            </a:endParaRPr>
          </a:p>
          <a:p>
            <a:endParaRPr lang="sr-Latn-CS" sz="18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Ð ÐµÐ·ÑÐ»ÑÐ°Ñ ÑÐ»Ð¸ÐºÐ° Ð·Ð° dyspnoe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518" y="1988840"/>
            <a:ext cx="1949623" cy="128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 ÐµÐ·ÑÐ»ÑÐ°Ñ ÑÐ»Ð¸ÐºÐ° Ð·Ð° chest pa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040" y="4377008"/>
            <a:ext cx="1870040" cy="11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Ð ÐµÐ·ÑÐ»ÑÐ°Ñ ÑÐ»Ð¸ÐºÐ° Ð·Ð° coug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522" y="3429000"/>
            <a:ext cx="1986285" cy="132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6417760" cy="805656"/>
          </a:xfrm>
        </p:spPr>
        <p:txBody>
          <a:bodyPr>
            <a:normAutofit fontScale="90000"/>
          </a:bodyPr>
          <a:lstStyle/>
          <a:p>
            <a:pPr lvl="0" defTabSz="914400" fontAlgn="base">
              <a:spcAft>
                <a:spcPct val="0"/>
              </a:spcAft>
            </a:pPr>
            <a:r>
              <a:rPr lang="en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DYSPNEA </a:t>
            </a:r>
            <a:r>
              <a:rPr lang="en" sz="1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(DIFFICULT BREATHING)</a:t>
            </a:r>
            <a:r>
              <a:rPr lang="en-US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in </a:t>
            </a:r>
            <a:r>
              <a:rPr lang="en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effort</a:t>
            </a:r>
            <a:r>
              <a:rPr lang="en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in </a:t>
            </a:r>
            <a:r>
              <a:rPr lang="en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peace</a:t>
            </a:r>
            <a:r>
              <a:rPr lang="en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orthopnea</a:t>
            </a:r>
            <a:r>
              <a:rPr lang="en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respiratory </a:t>
            </a:r>
            <a:r>
              <a:rPr lang="en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dyspnea</a:t>
            </a:r>
            <a:r>
              <a:rPr lang="en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cardiac dyspnea</a:t>
            </a:r>
            <a: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Cyrl-C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sr-Latn-R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856" y="3284984"/>
            <a:ext cx="3090672" cy="3304117"/>
          </a:xfrm>
        </p:spPr>
        <p:txBody>
          <a:bodyPr/>
          <a:lstStyle/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Dyspnea due to respiratory </a:t>
            </a:r>
            <a:r>
              <a:rPr lang="en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disorders</a:t>
            </a: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airway obstruction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narrowing of the lumen of the bronchi and bronchioles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diseases of lung alveoli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functional chest disorders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chest deformities</a:t>
            </a:r>
          </a:p>
          <a:p>
            <a:endParaRPr lang="sr-Latn-R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58141" y="3284983"/>
            <a:ext cx="3090672" cy="3304117"/>
          </a:xfrm>
        </p:spPr>
        <p:txBody>
          <a:bodyPr/>
          <a:lstStyle/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Dyspnea due to disorders of nervous </a:t>
            </a:r>
            <a:r>
              <a:rPr lang="en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stimulation</a:t>
            </a: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reduced respiratory mobility of the chest due to pain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hyperventilation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in patients with respiratory arrhythmia</a:t>
            </a:r>
            <a:endParaRPr lang="en-US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sr-Latn-RS" dirty="0"/>
          </a:p>
        </p:txBody>
      </p:sp>
      <p:pic>
        <p:nvPicPr>
          <p:cNvPr id="5" name="Picture 2" descr="Ð ÐµÐ·ÑÐ»ÑÐ°Ñ ÑÐ»Ð¸ÐºÐ° Ð·Ð° dyspnoe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665" y="1628800"/>
            <a:ext cx="1949623" cy="128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46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67544" y="1412776"/>
            <a:ext cx="835824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CHEST </a:t>
            </a:r>
            <a:r>
              <a:rPr kumimoji="0" lang="e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PAIN</a:t>
            </a:r>
            <a:endParaRPr kumimoji="0" lang="en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>
              <a:tabLst>
                <a:tab pos="457200" algn="l"/>
              </a:tabLst>
            </a:pPr>
            <a:r>
              <a:rPr kumimoji="0" lang="e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diseases of the chest wall</a:t>
            </a:r>
            <a:r>
              <a:rPr kumimoji="0" lang="en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en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injury</a:t>
            </a:r>
            <a:r>
              <a:rPr lang="en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en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trauma, lesions/neoplasms on the skin, subcutaneous tissue, muscles, bones, nerves and breasts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diseases of the respiratory organs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en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e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diseases of the heart and blood vessels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sr-Cyrl-C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RESPIRATORY </a:t>
            </a:r>
            <a:r>
              <a:rPr kumimoji="0" lang="en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PAIN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pain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that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occur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when breathing, that is, when moving the chest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" dirty="0" smtClean="0">
                <a:latin typeface="Arial" pitchFamily="34" charset="0"/>
                <a:cs typeface="Arial" pitchFamily="34" charset="0"/>
              </a:rPr>
              <a:t>(pathological processes on the ribs, lung tissue diseases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diseases of the intercostal nerves)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COUGH</a:t>
            </a:r>
            <a:endParaRPr lang="sr-Cyrl-R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- unproductive</a:t>
            </a:r>
          </a:p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- productive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HEMOPTYSI</a:t>
            </a:r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coughing up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small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amounts of blood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HEMOPTOY</a:t>
            </a:r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coughing up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large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amounts of blood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 descr="Ð ÐµÐ·ÑÐ»ÑÐ°Ñ ÑÐ»Ð¸ÐºÐ° Ð·Ð° chest p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132856"/>
            <a:ext cx="1870040" cy="11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Ð ÐµÐ·ÑÐ»ÑÐ°Ñ ÑÐ»Ð¸ÐºÐ° Ð·Ð° coug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221088"/>
            <a:ext cx="1986285" cy="132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628800"/>
            <a:ext cx="792961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SYMPTOMS CAUSED BY DISEASES OF THE CARDIOVASCULAR SYSTEM</a:t>
            </a: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pain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in the area of the sternum (precordial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pain)</a:t>
            </a:r>
            <a:endParaRPr lang="en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palpitations</a:t>
            </a:r>
          </a:p>
          <a:p>
            <a:pPr marL="285750" lvl="0" indent="-285750">
              <a:buFontTx/>
              <a:buChar char="-"/>
            </a:pPr>
            <a:endParaRPr lang="sr-Cyrl-CS" b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dyspnea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cough</a:t>
            </a:r>
            <a:endParaRPr lang="en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hemoptysis</a:t>
            </a:r>
          </a:p>
          <a:p>
            <a:pPr lvl="0"/>
            <a:endParaRPr lang="sr-Cyrl-CS" b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fatigue</a:t>
            </a:r>
            <a:endParaRPr lang="en" b="1" dirty="0" smtClean="0"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Tx/>
              <a:buChar char="-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nocturia</a:t>
            </a:r>
          </a:p>
          <a:p>
            <a:pPr marL="285750" lvl="0" indent="-285750">
              <a:buFontTx/>
              <a:buChar char="-"/>
            </a:pPr>
            <a:endParaRPr lang="sr-Cyrl-CS" b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swelling of the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legs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 and/or feet</a:t>
            </a:r>
            <a:endParaRPr lang="en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Ð ÐµÐ·ÑÐ»ÑÐ°Ñ ÑÐ»Ð¸ÐºÐ° Ð·Ð° cardiac p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788" y="2564904"/>
            <a:ext cx="199439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Ð ÐµÐ·ÑÐ»ÑÐ°Ñ ÑÐ»Ð¸ÐºÐ° Ð·Ð° swollen leg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25144"/>
            <a:ext cx="1967669" cy="147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700808"/>
            <a:ext cx="7929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PAIN IN THE AREA OF THE CHEST BONE - PRECORDIAL PAIN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narrowing of the coronary arteries</a:t>
            </a: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myocardial infarction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aortic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valve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insufficiency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tachycardia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acute pericarditis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pulmonary embolism</a:t>
            </a:r>
          </a:p>
          <a:p>
            <a:pPr lvl="0"/>
            <a:endParaRPr lang="sr-Cyrl-CS" dirty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PALPITATIONS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the feeling of "skipping" the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heart</a:t>
            </a:r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beat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extrasystoles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hyperthyroidism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nervousness, anxiety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chronic </a:t>
            </a:r>
            <a:r>
              <a:rPr lang="en" dirty="0">
                <a:latin typeface="Arial" pitchFamily="34" charset="0"/>
                <a:cs typeface="Arial" pitchFamily="34" charset="0"/>
              </a:rPr>
              <a:t>pulmonary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heart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 disease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hypertension</a:t>
            </a: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drugs (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morphine, </a:t>
            </a:r>
            <a:r>
              <a:rPr lang="en" dirty="0">
                <a:latin typeface="Arial" pitchFamily="34" charset="0"/>
                <a:cs typeface="Arial" pitchFamily="34" charset="0"/>
              </a:rPr>
              <a:t>cocaine, atropine, aminophylline,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digitalis...)</a:t>
            </a:r>
            <a:endParaRPr lang="sr-Cyrl-CS" dirty="0">
              <a:latin typeface="Arial" pitchFamily="34" charset="0"/>
              <a:cs typeface="Arial" pitchFamily="34" charset="0"/>
            </a:endParaRPr>
          </a:p>
          <a:p>
            <a:pPr lvl="0"/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Ð ÐµÐ·ÑÐ»ÑÐ°Ñ ÑÐ»Ð¸ÐºÐ° Ð·Ð° cardiac p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420888"/>
            <a:ext cx="199439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628800"/>
            <a:ext cx="792961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YSPNEA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mitral or aortic defect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hypertension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myocardial infarction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heart failure</a:t>
            </a: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pulmonary embolism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COUGH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congestive heart failure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pulmonary embolism</a:t>
            </a:r>
          </a:p>
          <a:p>
            <a:pPr lvl="0"/>
            <a:endParaRPr lang="sr-Cyrl-CS" dirty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SWELLING OF THE LEGS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congestive </a:t>
            </a:r>
            <a:r>
              <a:rPr lang="en" dirty="0">
                <a:latin typeface="Arial" pitchFamily="34" charset="0"/>
                <a:cs typeface="Arial" pitchFamily="34" charset="0"/>
              </a:rPr>
              <a:t>heart failure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pulmonary </a:t>
            </a:r>
            <a:r>
              <a:rPr lang="en" dirty="0">
                <a:latin typeface="Arial" pitchFamily="34" charset="0"/>
                <a:cs typeface="Arial" pitchFamily="34" charset="0"/>
              </a:rPr>
              <a:t>embolism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14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556792"/>
            <a:ext cx="4279468" cy="22823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573476"/>
            <a:ext cx="4279467" cy="2282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4416" y="4293096"/>
            <a:ext cx="4279467" cy="22823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67451" y="4278241"/>
            <a:ext cx="4279466" cy="228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20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1268760"/>
            <a:ext cx="760263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SYMPTOMS that cause diseases of the DIGESTIVE ORGANS</a:t>
            </a:r>
          </a:p>
          <a:p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anorexia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dysphagia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heartburn</a:t>
            </a:r>
            <a:endParaRPr lang="en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dyspepsia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belching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nausea and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vomiting</a:t>
            </a:r>
            <a:endParaRPr lang="en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constipation and diarrhea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flatulence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, tenesmus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stomachache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Ð ÐµÐ·ÑÐ»ÑÐ°Ñ ÑÐ»Ð¸ÐºÐ° Ð·Ð° nause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132855"/>
            <a:ext cx="2592288" cy="272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1772816"/>
            <a:ext cx="7143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Anorexia -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loss or reduction of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feeling of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hunger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gastritis, neoplasms of the stomach,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pancrea</a:t>
            </a:r>
            <a:r>
              <a:rPr lang="sr-Latn-RS" dirty="0">
                <a:latin typeface="Arial" pitchFamily="34" charset="0"/>
                <a:cs typeface="Arial" pitchFamily="34" charset="0"/>
              </a:rPr>
              <a:t>s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intestines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enteritis, colitis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depression, addiction diseases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renal insufficiency</a:t>
            </a:r>
          </a:p>
          <a:p>
            <a:pPr lvl="0"/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sr-Cyrl-RS" dirty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Dysphagia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- difficult swallowing of food and liquids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lesions in the mouth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enlargement of neck lymph glands</a:t>
            </a: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inflammation of the thyroid gland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myasthenia gravis, lead poisoning, alcohol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diseases of the esophagus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diseases of the cervical spine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2204864"/>
            <a:ext cx="7143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Dyspepsia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- a feeling of discomfort in the stomach after eating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hyperacidity of stomach contents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stomach diseases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diseases of the small intestine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diseases of the colon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improper diet</a:t>
            </a:r>
          </a:p>
          <a:p>
            <a:pPr lvl="0"/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Heartburn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- a burning or burning sensation behind the breastbone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chronic inflammation of the stomach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inflammation of the lining of the esophagus</a:t>
            </a: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ulcer disease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69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785794"/>
            <a:ext cx="78581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Vomiting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diseases of the stomach, small intestine, large intestine, pancreas</a:t>
            </a: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Bleeding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HEMATEMESIS -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vomiting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contents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with blood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MELENA -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appearance of black stool due to the presence of blood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Diarrhea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acute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(viral gastroenteritis, food allergy, staphylococcal infections, heavy metal poisoning...)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chronic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(malignant intestinal neoplasms, intestinal tuberculosis, chronic pancreatitis, ulcerative colitis, Crohn's disease, amyloidosis...)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Constipation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hemorrhoids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anal fissures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perianal abscess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neoplasms of the rectum, colon, ileus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endocrine and metabolic disorders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Pain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acute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chronic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96752"/>
            <a:ext cx="764386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SYMPTOMS that cause diseases of the HEMATOPOEIOUS SYSTEM</a:t>
            </a:r>
          </a:p>
          <a:p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symptoms of red blood cell (erythrocyte) disease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symptoms of white blood cell disease (leukocyte)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symptoms of hemostasis disorders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Diseases of the red </a:t>
            </a:r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blood cells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anemia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hyperviscosity syndrome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Diseases of the white </a:t>
            </a:r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blod cells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granulocytopenia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lymphocytopenia</a:t>
            </a: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leukemia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Disorders of hemostasis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vascular hemorrhagic syndrome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thrombocytopenic hemorrhagic syndrome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coagulation hemorrhagic syndrome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Ð ÐµÐ·ÑÐ»ÑÐ°Ñ ÑÐ»Ð¸ÐºÐ° Ð·Ð° bloo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068960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052736"/>
            <a:ext cx="750099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SYMPTOMS that cause diseases of the ENDOCRINE SYSTEM</a:t>
            </a:r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Fatigue, loss of energy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hypothyroidism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acromegaly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hypopituitarism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hyperparathyroidism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Cushing's syndrome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Addison's disease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Changes in body mass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weight loss (diabetes, hyperthyroidism, Addison's disease)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obesity (hypothyroidism, Cushing's syndrome)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Increased sweating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hyperthyroidism, adrenal medulla tumor</a:t>
            </a: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Changes in v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oice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and speech 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- hoarseness (hypothyroidism)</a:t>
            </a:r>
          </a:p>
          <a:p>
            <a:pPr lvl="0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Changes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 skin properties</a:t>
            </a:r>
          </a:p>
          <a:p>
            <a:r>
              <a:rPr lang="en" dirty="0" smtClean="0">
                <a:latin typeface="Arial" pitchFamily="34" charset="0"/>
                <a:cs typeface="Arial" pitchFamily="34" charset="0"/>
              </a:rPr>
              <a:t>- hypothyroidism, hypoglycemia, Addison's disease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Ð ÐµÐ·ÑÐ»ÑÐ°Ñ ÑÐ»Ð¸ÐºÐ° Ð·Ð° endocr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3528392" cy="198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056208"/>
            <a:ext cx="698477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SYMPTOMS caused by diseases of the URINARY SYSTEM</a:t>
            </a: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pain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(calculosis of the urinary tract, infection of the urinary tract, acute and chronic pyelonephritis, glomerulonephritis)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urinary disorders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(dysuria, polyuria, urinary retention, incontinence, anuria, oliguria, hematuria)</a:t>
            </a:r>
          </a:p>
          <a:p>
            <a:pPr lvl="0"/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SYMPTOMS caused by diseases of the LOCOMOTOR APPARATUS</a:t>
            </a: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pain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in bones, muscles, joints</a:t>
            </a: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dysfunctionality –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impaired mobility, loss of movement amplitude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SYMPTOMS caused by diseases of the CENTRAL NERVOUS SYSTEM</a:t>
            </a:r>
          </a:p>
          <a:p>
            <a:pPr lvl="0"/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sleep disorder</a:t>
            </a: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headache, dizziness, instability</a:t>
            </a: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- sensory disturbance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24744"/>
            <a:ext cx="864399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DISEASE DIAGNOSIS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is based on: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SYMPTOMS OF THE DISEASE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sz="1400" b="1" dirty="0" smtClean="0">
                <a:latin typeface="Arial" pitchFamily="34" charset="0"/>
                <a:cs typeface="Arial" pitchFamily="34" charset="0"/>
              </a:rPr>
              <a:t>Taking information about the disease from the patient himself is called </a:t>
            </a:r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ANAMNESIS OF THE DISEASE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sz="1400" b="1" dirty="0" smtClean="0">
                <a:latin typeface="Arial" pitchFamily="34" charset="0"/>
                <a:cs typeface="Arial" pitchFamily="34" charset="0"/>
              </a:rPr>
              <a:t>Anamnesis consists of: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personal data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main problems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current illness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examination by systems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personal </a:t>
            </a:r>
            <a:r>
              <a:rPr lang="sr-Latn-R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medical </a:t>
            </a:r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history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family </a:t>
            </a:r>
            <a:r>
              <a:rPr lang="sr-Latn-RS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medical </a:t>
            </a:r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history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social and epidemiological anamnesis</a:t>
            </a:r>
          </a:p>
          <a:p>
            <a:pPr lvl="2"/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SIGNS OF DISEASE</a:t>
            </a:r>
            <a:endParaRPr lang="en-US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sz="1400" b="1" dirty="0" smtClean="0">
                <a:latin typeface="Arial" pitchFamily="34" charset="0"/>
                <a:cs typeface="Arial" pitchFamily="34" charset="0"/>
              </a:rPr>
              <a:t>Signs of the disease are collected through an objective - </a:t>
            </a:r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PHYSICAL EXAMINATION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sz="1400" b="1" dirty="0" smtClean="0">
                <a:latin typeface="Arial" pitchFamily="34" charset="0"/>
                <a:cs typeface="Arial" pitchFamily="34" charset="0"/>
              </a:rPr>
              <a:t>Four groups of physical methods are used: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inspection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palpation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percussion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auscultation</a:t>
            </a:r>
          </a:p>
          <a:p>
            <a:pPr lvl="2"/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RESULTS OF SUPPLEMENTARY EXAMINATION</a:t>
            </a:r>
            <a:endParaRPr lang="en-US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sz="1400" b="1" dirty="0" smtClean="0">
                <a:latin typeface="Arial" pitchFamily="34" charset="0"/>
                <a:cs typeface="Arial" pitchFamily="34" charset="0"/>
              </a:rPr>
              <a:t>determination of morphological and/or functional disorders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Ð ÐµÐ·ÑÐ»ÑÐ°Ñ ÑÐ»Ð¸ÐºÐ° Ð·Ð° therap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4047" y="2420887"/>
            <a:ext cx="3816424" cy="190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1844824"/>
            <a:ext cx="61436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METHODS OF TREATMENT</a:t>
            </a:r>
          </a:p>
          <a:p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HYGIENE-DIET REGIME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latin typeface="Arial" pitchFamily="34" charset="0"/>
                <a:cs typeface="Arial" pitchFamily="34" charset="0"/>
              </a:rPr>
              <a:t>patient care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latin typeface="Arial" pitchFamily="34" charset="0"/>
                <a:cs typeface="Arial" pitchFamily="34" charset="0"/>
              </a:rPr>
              <a:t>rest</a:t>
            </a:r>
            <a:endParaRPr lang="en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>
                <a:latin typeface="Arial" pitchFamily="34" charset="0"/>
                <a:cs typeface="Arial" pitchFamily="34" charset="0"/>
              </a:rPr>
              <a:t>proper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or recommended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diet</a:t>
            </a:r>
            <a:endParaRPr lang="sr-Latn-RS" b="1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sr-Latn-R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DRUG TREATMENT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latin typeface="Arial" pitchFamily="34" charset="0"/>
                <a:cs typeface="Arial" pitchFamily="34" charset="0"/>
              </a:rPr>
              <a:t>causal treatment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latin typeface="Arial" pitchFamily="34" charset="0"/>
                <a:cs typeface="Arial" pitchFamily="34" charset="0"/>
              </a:rPr>
              <a:t>symptomatic treatment</a:t>
            </a:r>
          </a:p>
          <a:p>
            <a:pPr lvl="1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SURGICAL TREATMENT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latin typeface="Arial" pitchFamily="34" charset="0"/>
                <a:cs typeface="Arial" pitchFamily="34" charset="0"/>
              </a:rPr>
              <a:t>treatment carried out by surgery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Ð ÐµÐ·ÑÐ»ÑÐ°Ñ ÑÐ»Ð¸ÐºÐ° Ð·Ð° pil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204453"/>
            <a:ext cx="2639335" cy="1856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1268760"/>
            <a:ext cx="850109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COURSE OF THE DISEASE</a:t>
            </a: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FIRST STAGE: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latent phase of the disease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dirty="0" smtClean="0">
                <a:latin typeface="Arial" pitchFamily="34" charset="0"/>
                <a:cs typeface="Arial" pitchFamily="34" charset="0"/>
              </a:rPr>
              <a:t>hidden or asymptomatic stage of the disease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SECOND STAGE: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prodromal phase of the disease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dirty="0" smtClean="0">
                <a:latin typeface="Arial" pitchFamily="34" charset="0"/>
                <a:cs typeface="Arial" pitchFamily="34" charset="0"/>
              </a:rPr>
              <a:t>the disease manifests itself in general symptoms at this stage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THIRD STAGE: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manifest stage of the disease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dirty="0" smtClean="0">
                <a:latin typeface="Arial" pitchFamily="34" charset="0"/>
                <a:cs typeface="Arial" pitchFamily="34" charset="0"/>
              </a:rPr>
              <a:t>the appearance of specific symptoms and signs of the disease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FOURTH STAGE: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terminal stage of the disease</a:t>
            </a:r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sr-Cyrl-C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TERMINATION (OUTCOME) OF THE DISEASE</a:t>
            </a:r>
          </a:p>
          <a:p>
            <a:pPr lvl="0"/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COMPLETE RECOVERY -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no consequences remain after the illness</a:t>
            </a:r>
          </a:p>
          <a:p>
            <a:pPr lvl="0"/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DISABILITY -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incomplete recovery</a:t>
            </a:r>
          </a:p>
          <a:p>
            <a:pPr lvl="0"/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DEATH OUTCOME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- cessation of vital functions, death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700808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BASIC PRINCIPLES OF WORK </a:t>
            </a:r>
            <a:r>
              <a:rPr lang="sr-Latn-R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OF ALL </a:t>
            </a: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HEALTH</a:t>
            </a:r>
            <a:r>
              <a:rPr lang="sr-Latn-R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WORK</a:t>
            </a:r>
            <a:r>
              <a:rPr lang="sr-Latn-R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ERS</a:t>
            </a: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REST </a:t>
            </a: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 THE RESPECT OF MEDICAL ETHICS</a:t>
            </a: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endParaRPr lang="sr-Cyrl-CS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" sz="2000" b="1" dirty="0" smtClean="0">
                <a:latin typeface="Arial" pitchFamily="34" charset="0"/>
                <a:cs typeface="Arial" pitchFamily="34" charset="0"/>
              </a:rPr>
              <a:t>MEDICAL ETHICS IMPLY A CORRECT ATTITUDE </a:t>
            </a:r>
            <a:r>
              <a:rPr lang="sr-Latn-RS" sz="2000" b="1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OWARDS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:</a:t>
            </a:r>
            <a:endParaRPr lang="sr-Cyrl-CS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" sz="20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sz="20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patient</a:t>
            </a:r>
            <a:endParaRPr lang="sr-Cyrl-CS" sz="2000" b="1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sr-Cyrl-CS" sz="2000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sz="20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members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of the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patient's</a:t>
            </a:r>
            <a:r>
              <a:rPr lang="sr-Latn-RS" sz="2000" b="1" dirty="0" smtClean="0">
                <a:latin typeface="Arial" pitchFamily="34" charset="0"/>
                <a:cs typeface="Arial" pitchFamily="34" charset="0"/>
              </a:rPr>
              <a:t> family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 </a:t>
            </a:r>
            <a:endParaRPr lang="sr-Cyrl-CS" sz="2000" b="1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sz="2000" b="1" dirty="0" smtClean="0">
                <a:latin typeface="Arial" pitchFamily="34" charset="0"/>
                <a:cs typeface="Arial" pitchFamily="34" charset="0"/>
              </a:rPr>
              <a:t>- colleagues/other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healthcare workers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50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844824"/>
            <a:ext cx="814393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DISEASE DIAGNOSTIC METHODOLOGY</a:t>
            </a:r>
          </a:p>
          <a:p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ANAMNESIS -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METHODOLOGY OF COLLECTION OF DISEASE SYMPTOMS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dirty="0" smtClean="0">
                <a:latin typeface="Arial" pitchFamily="34" charset="0"/>
                <a:cs typeface="Arial" pitchFamily="34" charset="0"/>
              </a:rPr>
              <a:t>Data are collected from the patient himself about his illness</a:t>
            </a:r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  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AUTOANAMNESIS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anamnestic data is collected from the patient himself</a:t>
            </a:r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HETERONAMNESIS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anamnestic data is provided by family members or people from the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patient’s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environment,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in cases of impossibility of communication with the patient or ineffective communication - severe general condition of the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patient,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loss of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consciousness,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dementia...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196752"/>
            <a:ext cx="857256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SEQUENCE AND METHOD OF TAKING ANAMNESTIC DATA</a:t>
            </a:r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b="1" dirty="0" smtClean="0">
                <a:latin typeface="Arial" pitchFamily="34" charset="0"/>
                <a:cs typeface="Arial" pitchFamily="34" charset="0"/>
              </a:rPr>
              <a:t>ANAMNESI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has several parts with specific objectives: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PATIENT IDENTITY DATA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(administrative data)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PRESENT DISEASE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" b="1" i="1" dirty="0" smtClean="0">
                <a:latin typeface="Arial" pitchFamily="34" charset="0"/>
                <a:cs typeface="Arial" pitchFamily="34" charset="0"/>
              </a:rPr>
              <a:t>Anamnesis morbi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MAIN PROBLEMS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CLOSER/MORE PRECISE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NAMNESIS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               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MEDICAL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HISTORY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BY SYSTEMS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general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phenomena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respiratory system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cardiovascular system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gastrointestinal system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hematopoietic system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endocrine system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urogenital system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locomotor system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central nervous system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PERSONAL </a:t>
            </a:r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MEDICAL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HISTORY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" b="1" i="1" dirty="0" smtClean="0">
                <a:latin typeface="Arial" pitchFamily="34" charset="0"/>
                <a:cs typeface="Arial" pitchFamily="34" charset="0"/>
              </a:rPr>
              <a:t>Anamnesis vitae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FAMILY </a:t>
            </a:r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MEDICAL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HISTORY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" b="1" i="1" dirty="0" smtClean="0">
                <a:latin typeface="Arial" pitchFamily="34" charset="0"/>
                <a:cs typeface="Arial" pitchFamily="34" charset="0"/>
              </a:rPr>
              <a:t>Anamnesis familliae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SOCIAL-EPIDEMIOLOGICAL ANAMNESIS</a:t>
            </a:r>
            <a:endParaRPr 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1556792"/>
            <a:ext cx="58579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PATIENT IDENTITY DATA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(administrative data)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 - surname and first name of the patient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ate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irth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 - place of birth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place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of residence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 - occupation</a:t>
            </a:r>
            <a:endParaRPr lang="sr-Cyrl-R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sr-Cyrl-RS" b="1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R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marital status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 - date of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admittance to hospital</a:t>
            </a:r>
            <a:endParaRPr lang="sr-Cyrl-RS" b="1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sr-Cyrl-RS" b="1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sr-Latn-R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- number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of previous hospitalizations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124744"/>
            <a:ext cx="85725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EXAMINATION BY SYSTEMS:</a:t>
            </a:r>
            <a:endParaRPr lang="sr-Cyrl-R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GENERAL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APPEARANCE</a:t>
            </a: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Did you have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an elevated body temperature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and how did it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change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Was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it associated with shivering? No symptoms?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Do you have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increased sweating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? During the day, night?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en" dirty="0" smtClean="0">
                <a:latin typeface="Arial" pitchFamily="34" charset="0"/>
                <a:cs typeface="Arial" pitchFamily="34" charset="0"/>
              </a:rPr>
              <a:t> - early morning sweats in tuberculosis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en" dirty="0" smtClean="0">
                <a:latin typeface="Arial" pitchFamily="34" charset="0"/>
                <a:cs typeface="Arial" pitchFamily="34" charset="0"/>
              </a:rPr>
              <a:t> - increased sweating in rheumatic fever, sepsis, lymphogranulomatosis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Do you have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a feeling of weakness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en" dirty="0" smtClean="0">
                <a:latin typeface="Arial" pitchFamily="34" charset="0"/>
                <a:cs typeface="Arial" pitchFamily="34" charset="0"/>
              </a:rPr>
              <a:t> - prodrome in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infectious diseases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en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electr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olyte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imbalance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en" dirty="0" smtClean="0">
                <a:latin typeface="Arial" pitchFamily="34" charset="0"/>
                <a:cs typeface="Arial" pitchFamily="34" charset="0"/>
              </a:rPr>
              <a:t> - neuromuscular diseases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en" dirty="0" smtClean="0">
                <a:latin typeface="Arial" pitchFamily="34" charset="0"/>
                <a:cs typeface="Arial" pitchFamily="34" charset="0"/>
              </a:rPr>
              <a:t> - endocrinological diseases - adrenal insufficiency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en" dirty="0" smtClean="0">
                <a:latin typeface="Arial" pitchFamily="34" charset="0"/>
                <a:cs typeface="Arial" pitchFamily="34" charset="0"/>
              </a:rPr>
              <a:t> - cardiac diseases - myocardial insufficiency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Have you lost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weight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" dirty="0" smtClean="0">
                <a:latin typeface="Arial" pitchFamily="34" charset="0"/>
                <a:cs typeface="Arial" pitchFamily="34" charset="0"/>
              </a:rPr>
              <a:t>                        inadequate nutrition (malnutrition)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en" dirty="0" smtClean="0">
                <a:latin typeface="Arial" pitchFamily="34" charset="0"/>
                <a:cs typeface="Arial" pitchFamily="34" charset="0"/>
              </a:rPr>
              <a:t>diseases of the digestive tract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en" dirty="0" smtClean="0">
                <a:latin typeface="Arial" pitchFamily="34" charset="0"/>
                <a:cs typeface="Arial" pitchFamily="34" charset="0"/>
              </a:rPr>
              <a:t>loss of water from the body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en" dirty="0" smtClean="0">
                <a:latin typeface="Arial" pitchFamily="34" charset="0"/>
                <a:cs typeface="Arial" pitchFamily="34" charset="0"/>
              </a:rPr>
              <a:t>increased decomposition of the body due to increased metabolism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3"/>
            <a:r>
              <a:rPr lang="en" dirty="0" smtClean="0">
                <a:latin typeface="Arial" pitchFamily="34" charset="0"/>
                <a:cs typeface="Arial" pitchFamily="34" charset="0"/>
              </a:rPr>
              <a:t>in thyrotoxicosis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sr-Latn-R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ASSESSMENT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BY SYSTEMS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:</a:t>
            </a:r>
            <a:endParaRPr lang="sr-Latn-C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                  Do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you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have symptoms of the above organ systems?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1196752"/>
            <a:ext cx="735811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PERSONAL </a:t>
            </a:r>
            <a:r>
              <a:rPr lang="sr-Latn-R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MEDICAL </a:t>
            </a: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HISTORY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- data on past illnesses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latin typeface="Arial" pitchFamily="34" charset="0"/>
                <a:cs typeface="Arial" pitchFamily="34" charset="0"/>
              </a:rPr>
              <a:t>PREVIOUS ILLNESSES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latin typeface="Arial" pitchFamily="34" charset="0"/>
                <a:cs typeface="Arial" pitchFamily="34" charset="0"/>
              </a:rPr>
              <a:t> 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latin typeface="Arial" pitchFamily="34" charset="0"/>
                <a:cs typeface="Arial" pitchFamily="34" charset="0"/>
              </a:rPr>
              <a:t> PREVIOUS TREATMENT IN HOSPITAL INSTITUTIONS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internal medicine diseases and interventions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surgical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interventions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sr-Cyrl-C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FAMILY </a:t>
            </a:r>
            <a:r>
              <a:rPr lang="sr-Latn-R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MEDICAL </a:t>
            </a:r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HISTORY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- data on diseases in the family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latin typeface="Arial" pitchFamily="34" charset="0"/>
                <a:cs typeface="Arial" pitchFamily="34" charset="0"/>
              </a:rPr>
              <a:t> 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" b="1" dirty="0" smtClean="0">
                <a:latin typeface="Arial" pitchFamily="34" charset="0"/>
                <a:cs typeface="Arial" pitchFamily="34" charset="0"/>
              </a:rPr>
              <a:t>Has anyone in the family suffered from any disease?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tuberculosis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heart disease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kidney disease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hypertension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rheumatoid arthritis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diabetes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epilepsy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mental illness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alcoholi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sm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malignant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disease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772816"/>
            <a:ext cx="821537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SOCIAL-EPIDEMIOLOGICAL ANAMNESIS                              </a:t>
            </a:r>
            <a:endParaRPr lang="sr-Latn-RS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data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on living and working conditions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housing conditions</a:t>
            </a:r>
            <a:endParaRPr lang="sr-Cyrl-CS" b="1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water supply</a:t>
            </a: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sewerage</a:t>
            </a:r>
            <a:endParaRPr lang="en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heating</a:t>
            </a:r>
            <a:endParaRPr lang="en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animals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, pets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b="1" dirty="0" smtClean="0">
                <a:latin typeface="Arial" pitchFamily="34" charset="0"/>
                <a:cs typeface="Arial" pitchFamily="34" charset="0"/>
              </a:rPr>
              <a:t> - way of life and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die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t</a:t>
            </a: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cigarette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consumption (How many cigarettes a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day?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How many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years?</a:t>
            </a: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consumption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of alcoholic beverages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Sort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? Quantity? </a:t>
            </a:r>
            <a:r>
              <a:rPr lang="sr-Latn-RS" dirty="0" smtClean="0">
                <a:latin typeface="Arial" pitchFamily="34" charset="0"/>
                <a:cs typeface="Arial" pitchFamily="34" charset="0"/>
              </a:rPr>
              <a:t>Ev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ery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day,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occasionally?</a:t>
            </a:r>
            <a:endParaRPr lang="sr-Latn-R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consumption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of psychoactive substances, drugs, sedatives and other medicines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type of work and working conditions</a:t>
            </a:r>
          </a:p>
          <a:p>
            <a:pPr lvl="2"/>
            <a:r>
              <a:rPr lang="en" b="1" dirty="0">
                <a:latin typeface="Arial" pitchFamily="34" charset="0"/>
                <a:cs typeface="Arial" pitchFamily="34" charset="0"/>
              </a:rPr>
              <a:t> </a:t>
            </a:r>
            <a:r>
              <a:rPr lang="sr-Latn-RS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hygienic 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and technical protection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7"/>
          <p:cNvGrpSpPr>
            <a:grpSpLocks/>
          </p:cNvGrpSpPr>
          <p:nvPr/>
        </p:nvGrpSpPr>
        <p:grpSpPr bwMode="auto">
          <a:xfrm>
            <a:off x="0" y="1556792"/>
            <a:ext cx="8907433" cy="5148064"/>
            <a:chOff x="-38523" y="1792471"/>
            <a:chExt cx="8907433" cy="5147776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-38523" y="1792471"/>
              <a:ext cx="8907433" cy="161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" altLang="en-US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OBJECTIVE AND (</a:t>
              </a:r>
              <a:r>
                <a:rPr lang="en" altLang="en-US" sz="2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PHYSICAL) </a:t>
              </a:r>
              <a:r>
                <a:rPr lang="en" altLang="en-US" sz="2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EXAMINATION OF THE PATIENT</a:t>
              </a:r>
            </a:p>
            <a:p>
              <a:pPr algn="ctr"/>
              <a:r>
                <a:rPr lang="en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/>
              <a:r>
                <a:rPr lang="en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Methodology </a:t>
              </a:r>
              <a:r>
                <a:rPr lang="en" altLang="en-US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of collecting </a:t>
              </a:r>
              <a:r>
                <a:rPr lang="en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SIGNS </a:t>
              </a:r>
              <a:r>
                <a:rPr lang="en" altLang="en-US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of the disease</a:t>
              </a:r>
              <a:endParaRPr lang="en-U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0" name="Rectangle 9"/>
            <p:cNvSpPr>
              <a:spLocks noChangeArrowheads="1"/>
            </p:cNvSpPr>
            <p:nvPr/>
          </p:nvSpPr>
          <p:spPr bwMode="auto">
            <a:xfrm>
              <a:off x="-2011" y="2368503"/>
              <a:ext cx="8577263" cy="4571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just">
                <a:buClr>
                  <a:srgbClr val="C00000"/>
                </a:buClr>
              </a:pPr>
              <a:r>
                <a:rPr lang="sr-Latn-RS" altLang="en-US" b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sr-Latn-RS" altLang="en-US" b="1" dirty="0" smtClean="0">
                  <a:latin typeface="Arial" pitchFamily="34" charset="0"/>
                  <a:cs typeface="Arial" pitchFamily="34" charset="0"/>
                </a:rPr>
                <a:t>       </a:t>
              </a:r>
              <a:r>
                <a:rPr lang="en" altLang="en-US" b="1" dirty="0" smtClean="0">
                  <a:latin typeface="Arial" pitchFamily="34" charset="0"/>
                  <a:cs typeface="Arial" pitchFamily="34" charset="0"/>
                </a:rPr>
                <a:t>Objective </a:t>
              </a:r>
              <a:r>
                <a:rPr lang="en" altLang="en-US" b="1" dirty="0" smtClean="0">
                  <a:latin typeface="Arial" pitchFamily="34" charset="0"/>
                  <a:cs typeface="Arial" pitchFamily="34" charset="0"/>
                </a:rPr>
                <a:t>review</a:t>
              </a:r>
            </a:p>
            <a:p>
              <a:pPr algn="just">
                <a:buClr>
                  <a:srgbClr val="C00000"/>
                </a:buClr>
              </a:pPr>
              <a:r>
                <a:rPr lang="en" altLang="en-US" b="1" dirty="0" smtClean="0">
                  <a:latin typeface="Arial" pitchFamily="34" charset="0"/>
                  <a:cs typeface="Arial" pitchFamily="34" charset="0"/>
                </a:rPr>
                <a:t>         </a:t>
              </a:r>
              <a:r>
                <a:rPr lang="en" altLang="en-US" dirty="0" smtClean="0">
                  <a:latin typeface="Arial" pitchFamily="34" charset="0"/>
                  <a:cs typeface="Arial" pitchFamily="34" charset="0"/>
                </a:rPr>
                <a:t>- collecting signs of the disease in order to establish its </a:t>
              </a:r>
              <a:r>
                <a:rPr lang="en" altLang="en-US" dirty="0" smtClean="0">
                  <a:latin typeface="Arial" pitchFamily="34" charset="0"/>
                  <a:cs typeface="Arial" pitchFamily="34" charset="0"/>
                </a:rPr>
                <a:t>diagnosis</a:t>
              </a:r>
              <a:r>
                <a:rPr lang="sr-Latn-RS" altLang="en-US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just">
                <a:buClr>
                  <a:srgbClr val="C00000"/>
                </a:buClr>
              </a:pPr>
              <a:r>
                <a:rPr lang="sr-Latn-RS" alt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sr-Latn-RS" altLang="en-US" dirty="0" smtClean="0">
                  <a:latin typeface="Arial" pitchFamily="34" charset="0"/>
                  <a:cs typeface="Arial" pitchFamily="34" charset="0"/>
                </a:rPr>
                <a:t>        </a:t>
              </a:r>
              <a:r>
                <a:rPr lang="en" altLang="en-US" dirty="0" smtClean="0">
                  <a:latin typeface="Arial" pitchFamily="34" charset="0"/>
                  <a:cs typeface="Arial" pitchFamily="34" charset="0"/>
                </a:rPr>
                <a:t>using </a:t>
              </a:r>
              <a:r>
                <a:rPr lang="en" altLang="en-US" dirty="0" smtClean="0">
                  <a:latin typeface="Arial" pitchFamily="34" charset="0"/>
                  <a:cs typeface="Arial" pitchFamily="34" charset="0"/>
                </a:rPr>
                <a:t>4 methods of physical </a:t>
              </a:r>
              <a:r>
                <a:rPr lang="en" altLang="en-US" dirty="0" smtClean="0">
                  <a:latin typeface="Arial" pitchFamily="34" charset="0"/>
                  <a:cs typeface="Arial" pitchFamily="34" charset="0"/>
                </a:rPr>
                <a:t>examination</a:t>
              </a:r>
              <a:r>
                <a:rPr lang="sr-Latn-RS" alt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" altLang="en-US" dirty="0" smtClean="0">
                  <a:latin typeface="Arial" pitchFamily="34" charset="0"/>
                  <a:cs typeface="Arial" pitchFamily="34" charset="0"/>
                </a:rPr>
                <a:t>and </a:t>
              </a:r>
              <a:r>
                <a:rPr lang="en" altLang="en-US" dirty="0" smtClean="0">
                  <a:latin typeface="Arial" pitchFamily="34" charset="0"/>
                  <a:cs typeface="Arial" pitchFamily="34" charset="0"/>
                </a:rPr>
                <a:t>by conducting </a:t>
              </a:r>
              <a:endParaRPr lang="sr-Latn-RS" altLang="en-US" dirty="0" smtClean="0">
                <a:latin typeface="Arial" pitchFamily="34" charset="0"/>
                <a:cs typeface="Arial" pitchFamily="34" charset="0"/>
              </a:endParaRPr>
            </a:p>
            <a:p>
              <a:pPr algn="just">
                <a:buClr>
                  <a:srgbClr val="C00000"/>
                </a:buClr>
              </a:pPr>
              <a:r>
                <a:rPr lang="sr-Latn-RS" altLang="en-US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sr-Latn-RS" altLang="en-US" dirty="0" smtClean="0">
                  <a:latin typeface="Arial" pitchFamily="34" charset="0"/>
                  <a:cs typeface="Arial" pitchFamily="34" charset="0"/>
                </a:rPr>
                <a:t>        </a:t>
              </a:r>
              <a:r>
                <a:rPr lang="en" altLang="en-US" dirty="0" smtClean="0">
                  <a:latin typeface="Arial" pitchFamily="34" charset="0"/>
                  <a:cs typeface="Arial" pitchFamily="34" charset="0"/>
                </a:rPr>
                <a:t>certain </a:t>
              </a:r>
              <a:r>
                <a:rPr lang="en" altLang="en-US" dirty="0" smtClean="0">
                  <a:latin typeface="Arial" pitchFamily="34" charset="0"/>
                  <a:cs typeface="Arial" pitchFamily="34" charset="0"/>
                </a:rPr>
                <a:t>clinical measurements</a:t>
              </a:r>
              <a:endParaRPr lang="sr-Cyrl-CS" altLang="en-US" dirty="0">
                <a:latin typeface="Arial" pitchFamily="34" charset="0"/>
                <a:cs typeface="Arial" pitchFamily="34" charset="0"/>
              </a:endParaRPr>
            </a:p>
            <a:p>
              <a:pPr lvl="1" algn="just">
                <a:buClr>
                  <a:srgbClr val="C00000"/>
                </a:buClr>
              </a:pPr>
              <a:endParaRPr lang="sr-Cyrl-CS" altLang="en-US" b="1" dirty="0">
                <a:latin typeface="Arial" pitchFamily="34" charset="0"/>
                <a:cs typeface="Arial" pitchFamily="34" charset="0"/>
              </a:endParaRPr>
            </a:p>
            <a:p>
              <a:pPr lvl="1" algn="just">
                <a:buClr>
                  <a:srgbClr val="C00000"/>
                </a:buClr>
              </a:pPr>
              <a:r>
                <a:rPr lang="en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BASIC METHODS:</a:t>
              </a:r>
            </a:p>
            <a:p>
              <a:pPr marL="457200" lvl="2" algn="just">
                <a:buFontTx/>
                <a:buChar char="•"/>
              </a:pPr>
              <a:r>
                <a:rPr lang="en" altLang="en-US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" altLang="en-US" b="1" dirty="0">
                  <a:latin typeface="Arial" pitchFamily="34" charset="0"/>
                  <a:cs typeface="Arial" pitchFamily="34" charset="0"/>
                </a:rPr>
                <a:t>inspection </a:t>
              </a:r>
              <a:endParaRPr lang="sr-Cyrl-CS" altLang="en-US" dirty="0">
                <a:latin typeface="Arial" pitchFamily="34" charset="0"/>
                <a:cs typeface="Arial" pitchFamily="34" charset="0"/>
              </a:endParaRPr>
            </a:p>
            <a:p>
              <a:pPr marL="457200" lvl="2" algn="just">
                <a:buFontTx/>
                <a:buChar char="•"/>
              </a:pPr>
              <a:r>
                <a:rPr lang="sr-Latn-RS" altLang="en-US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" altLang="en-US" b="1" dirty="0" smtClean="0">
                  <a:latin typeface="Arial" pitchFamily="34" charset="0"/>
                  <a:cs typeface="Arial" pitchFamily="34" charset="0"/>
                </a:rPr>
                <a:t>palpation </a:t>
              </a:r>
              <a:endParaRPr lang="sr-Cyrl-CS" altLang="en-US" dirty="0">
                <a:latin typeface="Arial" pitchFamily="34" charset="0"/>
                <a:cs typeface="Arial" pitchFamily="34" charset="0"/>
              </a:endParaRPr>
            </a:p>
            <a:p>
              <a:pPr marL="457200" lvl="2" algn="just">
                <a:buFontTx/>
                <a:buChar char="•"/>
              </a:pPr>
              <a:r>
                <a:rPr lang="sr-Latn-RS" altLang="en-US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" altLang="en-US" b="1" dirty="0" smtClean="0">
                  <a:latin typeface="Arial" pitchFamily="34" charset="0"/>
                  <a:cs typeface="Arial" pitchFamily="34" charset="0"/>
                </a:rPr>
                <a:t>percussion </a:t>
              </a:r>
              <a:endParaRPr lang="sr-Latn-RS" altLang="en-US" b="1" dirty="0" smtClean="0">
                <a:latin typeface="Arial" pitchFamily="34" charset="0"/>
                <a:cs typeface="Arial" pitchFamily="34" charset="0"/>
              </a:endParaRPr>
            </a:p>
            <a:p>
              <a:pPr marL="457200" lvl="2" algn="just">
                <a:buFontTx/>
                <a:buChar char="•"/>
              </a:pPr>
              <a:r>
                <a:rPr lang="sr-Latn-RS" altLang="en-US" b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n" altLang="en-US" b="1" dirty="0" smtClean="0">
                  <a:latin typeface="Arial" pitchFamily="34" charset="0"/>
                  <a:cs typeface="Arial" pitchFamily="34" charset="0"/>
                </a:rPr>
                <a:t>auscultation </a:t>
              </a:r>
              <a:r>
                <a:rPr lang="en" altLang="en-US" dirty="0" smtClean="0">
                  <a:latin typeface="Arial" pitchFamily="34" charset="0"/>
                  <a:cs typeface="Arial" pitchFamily="34" charset="0"/>
                </a:rPr>
                <a:t>(listening)</a:t>
              </a:r>
              <a:endParaRPr lang="sr-Cyrl-CS" altLang="en-US" dirty="0">
                <a:latin typeface="Arial" pitchFamily="34" charset="0"/>
                <a:cs typeface="Arial" pitchFamily="34" charset="0"/>
              </a:endParaRPr>
            </a:p>
            <a:p>
              <a:pPr marL="457200" lvl="2" algn="just"/>
              <a:endParaRPr lang="sr-Cyrl-CS" altLang="en-US" b="1" dirty="0" smtClean="0">
                <a:latin typeface="Arial" pitchFamily="34" charset="0"/>
                <a:cs typeface="Arial" pitchFamily="34" charset="0"/>
              </a:endParaRPr>
            </a:p>
            <a:p>
              <a:pPr marL="457200" lvl="2" algn="just"/>
              <a:r>
                <a:rPr lang="en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CLINICAL MEASUREMENTS:</a:t>
              </a:r>
              <a:endParaRPr lang="sr-Cyrl-C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marL="457200" lvl="2" algn="just">
                <a:buFontTx/>
                <a:buChar char="•"/>
              </a:pPr>
              <a:r>
                <a:rPr lang="sr-Latn-RS" altLang="en-US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" altLang="en-US" b="1" dirty="0" smtClean="0">
                  <a:latin typeface="Arial" pitchFamily="34" charset="0"/>
                  <a:cs typeface="Arial" pitchFamily="34" charset="0"/>
                </a:rPr>
                <a:t>body </a:t>
              </a:r>
              <a:r>
                <a:rPr lang="en" altLang="en-US" b="1" dirty="0">
                  <a:latin typeface="Arial" pitchFamily="34" charset="0"/>
                  <a:cs typeface="Arial" pitchFamily="34" charset="0"/>
                </a:rPr>
                <a:t>height measurement</a:t>
              </a:r>
            </a:p>
            <a:p>
              <a:pPr marL="457200" lvl="2" algn="just">
                <a:buFontTx/>
                <a:buChar char="•"/>
              </a:pPr>
              <a:r>
                <a:rPr lang="sr-Latn-RS" altLang="en-US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" altLang="en-US" b="1" dirty="0" smtClean="0">
                  <a:latin typeface="Arial" pitchFamily="34" charset="0"/>
                  <a:cs typeface="Arial" pitchFamily="34" charset="0"/>
                </a:rPr>
                <a:t>body </a:t>
              </a:r>
              <a:r>
                <a:rPr lang="en" altLang="en-US" b="1" dirty="0">
                  <a:latin typeface="Arial" pitchFamily="34" charset="0"/>
                  <a:cs typeface="Arial" pitchFamily="34" charset="0"/>
                </a:rPr>
                <a:t>weight measurement</a:t>
              </a:r>
            </a:p>
            <a:p>
              <a:pPr marL="457200" lvl="2" algn="just">
                <a:buFontTx/>
                <a:buChar char="•"/>
              </a:pPr>
              <a:r>
                <a:rPr lang="sr-Latn-RS" altLang="en-US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" altLang="en-US" b="1" dirty="0" smtClean="0">
                  <a:latin typeface="Arial" pitchFamily="34" charset="0"/>
                  <a:cs typeface="Arial" pitchFamily="34" charset="0"/>
                </a:rPr>
                <a:t>body </a:t>
              </a:r>
              <a:r>
                <a:rPr lang="en" altLang="en-US" b="1" dirty="0" smtClean="0">
                  <a:latin typeface="Arial" pitchFamily="34" charset="0"/>
                  <a:cs typeface="Arial" pitchFamily="34" charset="0"/>
                </a:rPr>
                <a:t>temperature measurement</a:t>
              </a:r>
            </a:p>
            <a:p>
              <a:pPr marL="457200" lvl="2" algn="just">
                <a:buFontTx/>
                <a:buChar char="•"/>
              </a:pPr>
              <a:endParaRPr lang="sr-Cyrl-CS" altLang="en-US" b="1" dirty="0" smtClean="0">
                <a:latin typeface="Arial" pitchFamily="34" charset="0"/>
                <a:cs typeface="Arial" pitchFamily="34" charset="0"/>
              </a:endParaRPr>
            </a:p>
            <a:p>
              <a:pPr marL="457200" lvl="2" algn="just"/>
              <a:r>
                <a:rPr lang="en" alt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en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Disease </a:t>
              </a:r>
              <a:r>
                <a:rPr lang="en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diagnosis = medical </a:t>
              </a:r>
              <a:r>
                <a:rPr lang="en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history </a:t>
              </a:r>
              <a:r>
                <a:rPr lang="en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 </a:t>
              </a:r>
              <a:r>
                <a:rPr lang="en" altLang="en-US" b="1" u="sng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objective examination </a:t>
              </a:r>
              <a:r>
                <a:rPr lang="en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 additional </a:t>
              </a:r>
              <a:r>
                <a:rPr lang="en" altLang="en-US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diagnostics</a:t>
              </a:r>
              <a:r>
                <a:rPr lang="en" alt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en-US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2290" name="Picture 2" descr="Ð ÐµÐ·ÑÐ»ÑÐ°Ñ ÑÐ»Ð¸ÐºÐ° Ð·Ð° palp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429000"/>
            <a:ext cx="1917213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Ð ÐµÐ·ÑÐ»ÑÐ°Ñ ÑÐ»Ð¸ÐºÐ° Ð·Ð° percussion physical examin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068960"/>
            <a:ext cx="1542103" cy="231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Ð ÐµÐ·ÑÐ»ÑÐ°Ñ ÑÐ»Ð¸ÐºÐ° Ð·Ð° ausculta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836386"/>
            <a:ext cx="2190035" cy="109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ChangeArrowheads="1"/>
          </p:cNvSpPr>
          <p:nvPr/>
        </p:nvSpPr>
        <p:spPr bwMode="auto">
          <a:xfrm>
            <a:off x="323528" y="907427"/>
            <a:ext cx="8577263" cy="596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BASIC </a:t>
            </a:r>
            <a:r>
              <a:rPr lang="en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CONDITIONS FOR EXAMINATION</a:t>
            </a:r>
          </a:p>
          <a:p>
            <a:pPr algn="just">
              <a:buFont typeface="Wingdings" pitchFamily="2" charset="2"/>
              <a:buChar char="§"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rgbClr val="C00000"/>
              </a:buClr>
              <a:buFont typeface="Wingdings" pitchFamily="2" charset="2"/>
              <a:buChar char="§"/>
            </a:pPr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EXAMINATION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ROOM</a:t>
            </a:r>
          </a:p>
          <a:p>
            <a:pPr lvl="2" algn="just">
              <a:buFont typeface="Wingdings" pitchFamily="2" charset="2"/>
              <a:buChar char="§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a room of a certain size, heated and well lit</a:t>
            </a:r>
          </a:p>
          <a:p>
            <a:pPr lvl="2" algn="just">
              <a:buFont typeface="Wingdings" pitchFamily="2" charset="2"/>
              <a:buChar char="§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examination bed should be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accessible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from all sides</a:t>
            </a:r>
          </a:p>
          <a:p>
            <a:pPr lvl="2" algn="just">
              <a:buFont typeface="Wingdings" pitchFamily="2" charset="2"/>
              <a:buChar char="§"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rgbClr val="C00000"/>
              </a:buClr>
              <a:buFont typeface="Wingdings" pitchFamily="2" charset="2"/>
              <a:buChar char="§"/>
            </a:pPr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PATIENT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PREPARATION</a:t>
            </a:r>
          </a:p>
          <a:p>
            <a:pPr lvl="2" algn="just">
              <a:buFont typeface="Wingdings" pitchFamily="2" charset="2"/>
              <a:buChar char="§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assistance of the nurse in preparing the patient for examination</a:t>
            </a:r>
          </a:p>
          <a:p>
            <a:pPr lvl="2" algn="just">
              <a:buFont typeface="Wingdings" pitchFamily="2" charset="2"/>
              <a:buChar char="§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place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the patient in the position that suits him best</a:t>
            </a:r>
          </a:p>
          <a:p>
            <a:pPr lvl="2" algn="just"/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lvl="1" algn="just">
              <a:buClr>
                <a:srgbClr val="C00000"/>
              </a:buClr>
              <a:buFont typeface="Wingdings" pitchFamily="2" charset="2"/>
              <a:buChar char="§"/>
            </a:pPr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POSITION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OF THE PATIENT AND THE DOCTOR</a:t>
            </a:r>
          </a:p>
          <a:p>
            <a:pPr lvl="2" algn="just">
              <a:buFont typeface="Wingdings" pitchFamily="2" charset="2"/>
              <a:buChar char="§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the doctor is placed on the right side of the patient during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the examination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lvl="2" algn="just">
              <a:buFont typeface="Wingdings" pitchFamily="2" charset="2"/>
              <a:buChar char="§"/>
            </a:pP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lvl="1" algn="just">
              <a:buClr>
                <a:srgbClr val="C00000"/>
              </a:buClr>
              <a:buFont typeface="Wingdings" pitchFamily="2" charset="2"/>
              <a:buChar char="§"/>
            </a:pPr>
            <a:r>
              <a:rPr lang="en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APPLIANCES AND ACCESSORIES</a:t>
            </a:r>
          </a:p>
          <a:p>
            <a:pPr lvl="2" algn="just">
              <a:buFont typeface="Wingdings" pitchFamily="2" charset="2"/>
              <a:buChar char="§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basic accessories for performing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patient examinations</a:t>
            </a:r>
            <a:endParaRPr lang="sr-Cyrl-CS" alt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2" algn="just">
              <a:buFont typeface="Wingdings" pitchFamily="2" charset="2"/>
              <a:buChar char="§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other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equipment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lvl="2" algn="just"/>
            <a:r>
              <a:rPr lang="en" altLang="en-US" dirty="0">
                <a:latin typeface="Arial" pitchFamily="34" charset="0"/>
                <a:cs typeface="Arial" pitchFamily="34" charset="0"/>
              </a:rPr>
              <a:t> 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Ð ÐµÐ·ÑÐ»ÑÐ°Ñ ÑÐ»Ð¸ÐºÐ° Ð·Ð° stethoscop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447" y="476672"/>
            <a:ext cx="2029892" cy="202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ChangeArrowheads="1"/>
          </p:cNvSpPr>
          <p:nvPr/>
        </p:nvSpPr>
        <p:spPr bwMode="auto">
          <a:xfrm>
            <a:off x="0" y="908720"/>
            <a:ext cx="8969375" cy="578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en" altLang="en-US" b="1" dirty="0" smtClean="0"/>
              <a:t>                                   </a:t>
            </a:r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METHODS </a:t>
            </a:r>
            <a:r>
              <a:rPr lang="en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OF OBJECTIVE (PHYSICAL) EXAMINATION</a:t>
            </a:r>
          </a:p>
          <a:p>
            <a:pPr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</a:pPr>
            <a:endParaRPr lang="sr-Cyrl-CS" alt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</a:pPr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INSPECTION</a:t>
            </a:r>
            <a:endParaRPr lang="sr-Cyrl-CS" alt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- the procedure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that determines the objective signs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of the disease</a:t>
            </a:r>
          </a:p>
          <a:p>
            <a:pPr marL="536575" lvl="2" algn="just"/>
            <a:r>
              <a:rPr lang="en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by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observing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the body or some of its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parts</a:t>
            </a: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•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general inspection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- observation of the body as a whole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marL="993775" lvl="3" algn="just">
              <a:buFont typeface="Arial" charset="0"/>
              <a:buChar char="•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mental state of the patient</a:t>
            </a:r>
          </a:p>
          <a:p>
            <a:pPr marL="993775" lvl="3" algn="just">
              <a:buFont typeface="Arial" charset="0"/>
              <a:buChar char="•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constitution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of the patient</a:t>
            </a:r>
          </a:p>
          <a:p>
            <a:pPr marL="993775" lvl="3" algn="just">
              <a:buFont typeface="Arial" charset="0"/>
              <a:buChar char="•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nutrition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of the patient</a:t>
            </a:r>
          </a:p>
          <a:p>
            <a:pPr marL="993775" lvl="3" algn="just">
              <a:buFont typeface="Arial" charset="0"/>
              <a:buChar char="•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position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of the patient</a:t>
            </a:r>
          </a:p>
          <a:p>
            <a:pPr marL="993775" lvl="3" algn="just">
              <a:buFont typeface="Arial" charset="0"/>
              <a:buChar char="•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mobility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of the patient</a:t>
            </a:r>
          </a:p>
          <a:p>
            <a:pPr marL="993775" lvl="3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•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local </a:t>
            </a:r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inspection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observation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of a specific part/region of the body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marL="993775" lvl="3" algn="just">
              <a:buFont typeface="Arial" charset="0"/>
              <a:buChar char="•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the skin</a:t>
            </a:r>
          </a:p>
          <a:p>
            <a:pPr marL="993775" lvl="3" algn="just">
              <a:buFont typeface="Arial" charset="0"/>
              <a:buChar char="•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the head and organs located in the head</a:t>
            </a:r>
          </a:p>
          <a:p>
            <a:pPr marL="993775" lvl="3" algn="just">
              <a:buFont typeface="Arial" charset="0"/>
              <a:buChar char="•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the neck and organs located in the neck</a:t>
            </a:r>
          </a:p>
          <a:p>
            <a:pPr marL="993775" lvl="3" algn="just">
              <a:buFont typeface="Arial" charset="0"/>
              <a:buChar char="•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the chest and the organs located in it</a:t>
            </a:r>
          </a:p>
          <a:p>
            <a:pPr marL="993775" lvl="3" algn="just">
              <a:buFont typeface="Arial" charset="0"/>
              <a:buChar char="•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the abdomen and organs located in the abdomen</a:t>
            </a:r>
          </a:p>
          <a:p>
            <a:pPr marL="993775" lvl="3" algn="just">
              <a:buFont typeface="Arial" charset="0"/>
              <a:buChar char="•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the spinal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column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and extremities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 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9"/>
          <p:cNvSpPr>
            <a:spLocks noChangeArrowheads="1"/>
          </p:cNvSpPr>
          <p:nvPr/>
        </p:nvSpPr>
        <p:spPr bwMode="auto">
          <a:xfrm>
            <a:off x="349250" y="871161"/>
            <a:ext cx="8794750" cy="597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          </a:t>
            </a:r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METHODS </a:t>
            </a:r>
            <a:r>
              <a:rPr lang="en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OF OBJECTIVE (PHYSICAL) </a:t>
            </a:r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EXAMINATION</a:t>
            </a:r>
          </a:p>
          <a:p>
            <a:pPr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GENERAL INSPECTION</a:t>
            </a:r>
          </a:p>
          <a:p>
            <a:pPr marL="174625" lvl="1" algn="just">
              <a:buClr>
                <a:srgbClr val="C00000"/>
              </a:buClr>
              <a:buFont typeface="Wingdings" pitchFamily="2" charset="2"/>
              <a:buNone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STATE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OF CONSCIOUSNESS – somnolence, drowsiness, coma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(GCS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)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ORIENTATION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the ability of a person to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orient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himself</a:t>
            </a: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time and space, </a:t>
            </a:r>
            <a:endParaRPr lang="sr-Latn-R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towards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oneself and the environment</a:t>
            </a:r>
          </a:p>
          <a:p>
            <a:pPr marL="536575" lvl="2" algn="just"/>
            <a:endParaRPr lang="sr-Latn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VOICE AND SPEECH</a:t>
            </a:r>
          </a:p>
          <a:p>
            <a:pPr marL="536575" lvl="2" algn="just">
              <a:buFont typeface="Wingdings" pitchFamily="2" charset="2"/>
              <a:buNone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GROWTH AND DEVELOPMENT</a:t>
            </a:r>
          </a:p>
          <a:p>
            <a:pPr marL="536575" lvl="2" algn="just"/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body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height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(dwarf or extremely tall growth),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nutrition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obesity,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malnutrition),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appearance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of the skin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(pallor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or marked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bleeding),</a:t>
            </a:r>
            <a:endParaRPr lang="en" altLang="en-US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muscle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development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(medium, pronounced, weak),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hair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distribution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(normal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baldness),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movements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(active,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lazy, passive),</a:t>
            </a:r>
          </a:p>
          <a:p>
            <a:pPr marL="536575" lvl="2" algn="just"/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skin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condition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(turgor, temperature, pigmentation),</a:t>
            </a:r>
          </a:p>
          <a:p>
            <a:pPr marL="536575" lvl="2" algn="just"/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psychological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traits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(intelligence, mental retardation)...</a:t>
            </a: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67544" y="1988840"/>
            <a:ext cx="7683814" cy="4082796"/>
          </a:xfrm>
          <a:prstGeom prst="rect">
            <a:avLst/>
          </a:prstGeom>
        </p:spPr>
        <p:txBody>
          <a:bodyPr/>
          <a:lstStyle/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CLINICAL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PROPEDEUTIC</a:t>
            </a:r>
            <a:r>
              <a:rPr lang="sr-Latn-RS" sz="2000" b="1" dirty="0" smtClean="0">
                <a:latin typeface="Arial" pitchFamily="34" charset="0"/>
                <a:cs typeface="Arial" pitchFamily="34" charset="0"/>
              </a:rPr>
              <a:t>S</a:t>
            </a:r>
            <a:endParaRPr lang="en" sz="2000" b="1" dirty="0" smtClean="0">
              <a:latin typeface="Arial" pitchFamily="34" charset="0"/>
              <a:cs typeface="Arial" pitchFamily="34" charset="0"/>
            </a:endParaRPr>
          </a:p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lang="sr-Latn-RS" sz="2000" b="1" dirty="0" smtClean="0">
              <a:latin typeface="Arial" pitchFamily="34" charset="0"/>
              <a:cs typeface="Arial" pitchFamily="34" charset="0"/>
            </a:endParaRPr>
          </a:p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lang="sr-Latn-RS" sz="2000" b="1" dirty="0">
              <a:latin typeface="Arial" pitchFamily="34" charset="0"/>
              <a:cs typeface="Arial" pitchFamily="34" charset="0"/>
            </a:endParaRPr>
          </a:p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lang="sr-Latn-RS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is </a:t>
            </a:r>
            <a:r>
              <a:rPr lang="en" sz="2000" b="1" dirty="0">
                <a:solidFill>
                  <a:srgbClr val="222222"/>
                </a:solidFill>
                <a:latin typeface="Arial" panose="020B0604020202020204" pitchFamily="34" charset="0"/>
              </a:rPr>
              <a:t>a medical discipline that prepares and equips medical and dental students to </a:t>
            </a:r>
            <a:r>
              <a:rPr lang="en" sz="2000" b="1" dirty="0">
                <a:solidFill>
                  <a:srgbClr val="FF0000"/>
                </a:solidFill>
                <a:latin typeface="Arial" panose="020B0604020202020204" pitchFamily="34" charset="0"/>
              </a:rPr>
              <a:t>learn how to diagnose a </a:t>
            </a:r>
            <a:r>
              <a:rPr lang="en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disease.</a:t>
            </a:r>
            <a:endParaRPr lang="sr-Latn-RS" sz="2000" b="1" baseline="300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ru-RU" sz="2000" b="1" dirty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ChangeArrowheads="1"/>
          </p:cNvSpPr>
          <p:nvPr/>
        </p:nvSpPr>
        <p:spPr bwMode="auto">
          <a:xfrm>
            <a:off x="349250" y="1428736"/>
            <a:ext cx="8794750" cy="5137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endParaRPr lang="sr-Cyrl-CS" altLang="en-US" dirty="0">
              <a:solidFill>
                <a:srgbClr val="FF0000"/>
              </a:solidFill>
            </a:endParaRPr>
          </a:p>
          <a:p>
            <a:pPr marL="174625" lvl="1" algn="just">
              <a:buClr>
                <a:srgbClr val="C00000"/>
              </a:buClr>
            </a:pPr>
            <a:r>
              <a:rPr lang="en" altLang="en-US" b="1" dirty="0">
                <a:solidFill>
                  <a:srgbClr val="FF0000"/>
                </a:solidFill>
              </a:rPr>
              <a:t> </a:t>
            </a:r>
            <a:r>
              <a:rPr lang="en" altLang="en-US" b="1" dirty="0" smtClean="0">
                <a:solidFill>
                  <a:srgbClr val="FF0000"/>
                </a:solidFill>
              </a:rPr>
              <a:t>      </a:t>
            </a:r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GENERAL </a:t>
            </a:r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INSPECTION</a:t>
            </a:r>
          </a:p>
          <a:p>
            <a:pPr marL="174625" lvl="1" algn="just">
              <a:buClr>
                <a:srgbClr val="C00000"/>
              </a:buClr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  <a:buFont typeface="Wingdings" pitchFamily="2" charset="2"/>
              <a:buNone/>
            </a:pPr>
            <a:endParaRPr lang="sr-Cyrl-CS" alt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CONSTITUTION </a:t>
            </a:r>
            <a:r>
              <a:rPr lang="en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(BODY COMPOSITION)</a:t>
            </a:r>
          </a:p>
          <a:p>
            <a:pPr marL="536575" lvl="2" algn="just">
              <a:buFontTx/>
              <a:buChar char="-"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sthenic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(average)</a:t>
            </a:r>
          </a:p>
          <a:p>
            <a:pPr marL="536575" lvl="2" algn="just">
              <a:buFontTx/>
              <a:buChar char="-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hypersthenic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(above average)</a:t>
            </a:r>
          </a:p>
          <a:p>
            <a:pPr marL="536575" lvl="2" algn="just">
              <a:buFontTx/>
              <a:buChar char="-"/>
            </a:pPr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hyposthenic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(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weak)</a:t>
            </a:r>
            <a:endParaRPr lang="en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Pignet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index (PI)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= body height – (body mass + mean chest circumference)</a:t>
            </a: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en" altLang="en-US" dirty="0">
                <a:latin typeface="Arial" pitchFamily="34" charset="0"/>
                <a:cs typeface="Arial" pitchFamily="34" charset="0"/>
              </a:rPr>
              <a:t>PI less than 20 – the person has a strong constitution</a:t>
            </a:r>
          </a:p>
          <a:p>
            <a:pPr marL="536575" lvl="2" algn="just"/>
            <a:r>
              <a:rPr lang="en" altLang="en-US" dirty="0">
                <a:latin typeface="Arial" pitchFamily="34" charset="0"/>
                <a:cs typeface="Arial" pitchFamily="34" charset="0"/>
              </a:rPr>
              <a:t>PI 20-30 –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the person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has an average constitution</a:t>
            </a:r>
          </a:p>
          <a:p>
            <a:pPr marL="536575" lvl="2" algn="just"/>
            <a:r>
              <a:rPr lang="en" altLang="en-US" dirty="0">
                <a:latin typeface="Arial" pitchFamily="34" charset="0"/>
                <a:cs typeface="Arial" pitchFamily="34" charset="0"/>
              </a:rPr>
              <a:t>PI greater than 31 –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the person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has a weak constitution</a:t>
            </a: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endParaRPr lang="sr-Cyrl-CS" altLang="en-US" b="1" dirty="0"/>
          </a:p>
          <a:p>
            <a:pPr marL="536575" lvl="2" algn="just"/>
            <a:endParaRPr lang="en-U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9"/>
          <p:cNvSpPr>
            <a:spLocks noChangeArrowheads="1"/>
          </p:cNvSpPr>
          <p:nvPr/>
        </p:nvSpPr>
        <p:spPr bwMode="auto">
          <a:xfrm>
            <a:off x="0" y="428604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          </a:t>
            </a: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algn="just"/>
            <a:endParaRPr lang="sr-Cyrl-CS" altLang="en-US" b="1" dirty="0"/>
          </a:p>
          <a:p>
            <a:pPr marL="174625" lvl="1" algn="just">
              <a:buClr>
                <a:srgbClr val="C00000"/>
              </a:buClr>
            </a:pPr>
            <a:r>
              <a:rPr lang="en" altLang="en-US" dirty="0"/>
              <a:t> </a:t>
            </a:r>
            <a:r>
              <a:rPr lang="en" altLang="en-US" dirty="0" smtClean="0"/>
              <a:t>       </a:t>
            </a:r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GENERAL INSPECTION</a:t>
            </a:r>
          </a:p>
          <a:p>
            <a:pPr marL="174625" lvl="1" algn="just">
              <a:buClr>
                <a:srgbClr val="C00000"/>
              </a:buClr>
            </a:pP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</a:pP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  <a:buFont typeface="Wingdings" pitchFamily="2" charset="2"/>
              <a:buNone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BODY </a:t>
            </a:r>
            <a:r>
              <a:rPr lang="en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WEIGHT AND NUTRITION</a:t>
            </a:r>
          </a:p>
          <a:p>
            <a:pPr marL="536575" lvl="2" algn="just">
              <a:buFont typeface="Wingdings" pitchFamily="2" charset="2"/>
              <a:buNone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rough estimate:</a:t>
            </a: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100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is subtracted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from body height (TV) in cm,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and weight (TT) is expressed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in kg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BMI (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body mass index)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= TT (kg)/TV (m) </a:t>
            </a:r>
            <a:r>
              <a:rPr lang="en" altLang="en-US" baseline="30000" dirty="0">
                <a:latin typeface="Arial" pitchFamily="34" charset="0"/>
                <a:cs typeface="Arial" pitchFamily="34" charset="0"/>
              </a:rPr>
              <a:t>2</a:t>
            </a:r>
          </a:p>
          <a:p>
            <a:pPr marL="536575" lvl="2" algn="just"/>
            <a:r>
              <a:rPr lang="en" altLang="en-US" b="1" dirty="0">
                <a:latin typeface="Arial" pitchFamily="34" charset="0"/>
                <a:cs typeface="Arial" pitchFamily="34" charset="0"/>
              </a:rPr>
              <a:t>  </a:t>
            </a: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marL="536575" lvl="2" algn="just"/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Normal BMI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values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are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19 (20) – 24 (25)</a:t>
            </a: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Ð ÐµÐ·ÑÐ»ÑÐ°Ñ ÑÐ»Ð¸ÐºÐ° Ð·Ð° obe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80728"/>
            <a:ext cx="1298464" cy="212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Ð ÐµÐ·ÑÐ»ÑÐ°Ñ ÑÐ»Ð¸ÐºÐ° Ð·Ð° anorex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517" y="1484784"/>
            <a:ext cx="210623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9"/>
          <p:cNvSpPr>
            <a:spLocks noChangeArrowheads="1"/>
          </p:cNvSpPr>
          <p:nvPr/>
        </p:nvSpPr>
        <p:spPr bwMode="auto">
          <a:xfrm>
            <a:off x="179388" y="836613"/>
            <a:ext cx="8794750" cy="556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endParaRPr lang="sr-Cyrl-CS" altLang="en-US" b="1" dirty="0"/>
          </a:p>
          <a:p>
            <a:pPr marL="174625" lvl="1" algn="just">
              <a:buClr>
                <a:srgbClr val="C00000"/>
              </a:buClr>
            </a:pP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     </a:t>
            </a: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174625" lvl="1" algn="just">
              <a:buClr>
                <a:srgbClr val="C00000"/>
              </a:buClr>
            </a:pP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n" alt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GENERAL </a:t>
            </a:r>
            <a:r>
              <a:rPr lang="en" alt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INSPECTION</a:t>
            </a:r>
          </a:p>
          <a:p>
            <a:pPr marL="174625" lvl="1" algn="just">
              <a:buClr>
                <a:srgbClr val="C00000"/>
              </a:buClr>
              <a:buFont typeface="Wingdings" pitchFamily="2" charset="2"/>
              <a:buNone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en" alt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SKIN</a:t>
            </a: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turgor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(build and elasticity)</a:t>
            </a:r>
          </a:p>
          <a:p>
            <a:pPr marL="536575" lvl="2" algn="just">
              <a:buFontTx/>
              <a:buChar char="-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heat</a:t>
            </a:r>
            <a:endParaRPr lang="en" altLang="en-US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color</a:t>
            </a:r>
            <a:endParaRPr lang="en" altLang="en-US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pigmentation</a:t>
            </a:r>
            <a:endParaRPr lang="en" altLang="en-US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cleanliness</a:t>
            </a:r>
            <a:endParaRPr lang="en" altLang="en-US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en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sr-Latn-RS" altLang="en-US" dirty="0" smtClean="0">
                <a:latin typeface="Arial" pitchFamily="34" charset="0"/>
                <a:cs typeface="Arial" pitchFamily="34" charset="0"/>
              </a:rPr>
              <a:t>presence of hair</a:t>
            </a:r>
            <a:endParaRPr lang="sr-Cyrl-CS" altLang="en-US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 typeface="Wingdings" pitchFamily="2" charset="2"/>
              <a:buChar char="§"/>
            </a:pPr>
            <a:r>
              <a:rPr lang="sr-Latn-RS" alt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BODY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TEMPERATURE</a:t>
            </a: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en" altLang="en-US" dirty="0" smtClean="0">
                <a:latin typeface="Arial" pitchFamily="34" charset="0"/>
                <a:cs typeface="Arial" pitchFamily="34" charset="0"/>
              </a:rPr>
              <a:t>normal temperature - in the armpit up to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37C,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in the mouth up to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37.5C, </a:t>
            </a:r>
            <a:endParaRPr lang="sr-Latn-R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sr-Latn-RS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the anus up to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38C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en" altLang="en-US" dirty="0" smtClean="0">
                <a:latin typeface="Arial" pitchFamily="34" charset="0"/>
                <a:cs typeface="Arial" pitchFamily="34" charset="0"/>
              </a:rPr>
              <a:t>up to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38 C – subfebrile,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en" altLang="en-US" dirty="0" smtClean="0">
                <a:latin typeface="Arial" pitchFamily="34" charset="0"/>
                <a:cs typeface="Arial" pitchFamily="34" charset="0"/>
              </a:rPr>
              <a:t>up to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39 C - febrile,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r>
              <a:rPr lang="en" altLang="en-US" dirty="0" smtClean="0">
                <a:latin typeface="Arial" pitchFamily="34" charset="0"/>
                <a:cs typeface="Arial" pitchFamily="34" charset="0"/>
              </a:rPr>
              <a:t>up to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40 C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high fever</a:t>
            </a:r>
          </a:p>
          <a:p>
            <a:pPr marL="536575" lvl="2" algn="just">
              <a:buFontTx/>
              <a:buChar char="-"/>
            </a:pPr>
            <a:endParaRPr lang="sr-Cyrl-CS" altLang="en-US" b="1" dirty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en" altLang="en-US" b="1" dirty="0">
                <a:latin typeface="Arial" pitchFamily="34" charset="0"/>
                <a:cs typeface="Arial" pitchFamily="34" charset="0"/>
              </a:rPr>
              <a:t>Febris </a:t>
            </a:r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continua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(variations less than 1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C) </a:t>
            </a:r>
            <a:endParaRPr lang="sr-Cyrl-CS" altLang="en-US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Febris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remittens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(varies more than 1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C,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but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then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returns to normal values) </a:t>
            </a:r>
            <a:endParaRPr lang="sr-Cyrl-CS" altLang="en-US" b="1" dirty="0" smtClean="0">
              <a:latin typeface="Arial" pitchFamily="34" charset="0"/>
              <a:cs typeface="Arial" pitchFamily="34" charset="0"/>
            </a:endParaRPr>
          </a:p>
          <a:p>
            <a:pPr marL="536575" lvl="2" algn="just"/>
            <a:r>
              <a:rPr lang="en" altLang="en-US" b="1" dirty="0" smtClean="0">
                <a:latin typeface="Arial" pitchFamily="34" charset="0"/>
                <a:cs typeface="Arial" pitchFamily="34" charset="0"/>
              </a:rPr>
              <a:t>Febris </a:t>
            </a:r>
            <a:r>
              <a:rPr lang="en" altLang="en-US" b="1" dirty="0">
                <a:latin typeface="Arial" pitchFamily="34" charset="0"/>
                <a:cs typeface="Arial" pitchFamily="34" charset="0"/>
              </a:rPr>
              <a:t>intermittents </a:t>
            </a:r>
            <a:r>
              <a:rPr lang="en" altLang="en-US" dirty="0">
                <a:latin typeface="Arial" pitchFamily="34" charset="0"/>
                <a:cs typeface="Arial" pitchFamily="34" charset="0"/>
              </a:rPr>
              <a:t>(alternates with normal </a:t>
            </a:r>
            <a:r>
              <a:rPr lang="en" altLang="en-US" dirty="0" smtClean="0">
                <a:latin typeface="Arial" pitchFamily="34" charset="0"/>
                <a:cs typeface="Arial" pitchFamily="34" charset="0"/>
              </a:rPr>
              <a:t>temperature)</a:t>
            </a:r>
            <a:endParaRPr lang="en" altLang="en-US" dirty="0">
              <a:latin typeface="Arial" pitchFamily="34" charset="0"/>
              <a:cs typeface="Arial" pitchFamily="34" charset="0"/>
            </a:endParaRPr>
          </a:p>
          <a:p>
            <a:pPr marL="536575" lvl="2" algn="just">
              <a:buFontTx/>
              <a:buChar char="-"/>
            </a:pPr>
            <a:endParaRPr lang="en-U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068960"/>
            <a:ext cx="7344816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" sz="4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  <a:endParaRPr lang="sr-Latn-RS" sz="4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23528" y="1916832"/>
            <a:ext cx="7683814" cy="4082796"/>
          </a:xfrm>
          <a:prstGeom prst="rect">
            <a:avLst/>
          </a:prstGeom>
        </p:spPr>
        <p:txBody>
          <a:bodyPr/>
          <a:lstStyle/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CLINICAL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PROPEDEUTIC</a:t>
            </a:r>
            <a:r>
              <a:rPr lang="sr-Latn-RS" sz="2000" b="1" dirty="0" smtClean="0">
                <a:latin typeface="Arial" pitchFamily="34" charset="0"/>
                <a:cs typeface="Arial" pitchFamily="34" charset="0"/>
              </a:rPr>
              <a:t>S</a:t>
            </a:r>
            <a:endParaRPr lang="en" sz="2000" b="1" dirty="0" smtClean="0">
              <a:latin typeface="Arial" pitchFamily="34" charset="0"/>
              <a:cs typeface="Arial" pitchFamily="34" charset="0"/>
            </a:endParaRPr>
          </a:p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lang="sr-Latn-RS" sz="2000" b="1" dirty="0" smtClean="0">
              <a:latin typeface="Arial" pitchFamily="34" charset="0"/>
              <a:cs typeface="Arial" pitchFamily="34" charset="0"/>
            </a:endParaRPr>
          </a:p>
          <a:p>
            <a:endParaRPr lang="sr-Latn-RS" sz="18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ru-RU" sz="18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" sz="2000" b="1" dirty="0">
                <a:solidFill>
                  <a:srgbClr val="222222"/>
                </a:solidFill>
                <a:latin typeface="Arial" panose="020B0604020202020204" pitchFamily="34" charset="0"/>
              </a:rPr>
              <a:t>The name clinical </a:t>
            </a:r>
            <a:r>
              <a:rPr lang="en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propedeutics </a:t>
            </a:r>
            <a:r>
              <a:rPr lang="en" sz="2000" b="1" dirty="0">
                <a:solidFill>
                  <a:srgbClr val="222222"/>
                </a:solidFill>
                <a:latin typeface="Arial" panose="020B0604020202020204" pitchFamily="34" charset="0"/>
              </a:rPr>
              <a:t>comes from the Greek word </a:t>
            </a:r>
            <a:r>
              <a:rPr lang="en" sz="2000" b="1" i="1" dirty="0" smtClean="0">
                <a:solidFill>
                  <a:srgbClr val="FF0000"/>
                </a:solidFill>
              </a:rPr>
              <a:t>προπαιδεύω</a:t>
            </a:r>
            <a:r>
              <a:rPr lang="en" sz="2000" b="1" i="1" dirty="0" smtClean="0"/>
              <a:t> </a:t>
            </a:r>
            <a:r>
              <a:rPr lang="en" sz="2000" b="1" i="1" dirty="0" smtClean="0">
                <a:solidFill>
                  <a:srgbClr val="222222"/>
                </a:solidFill>
                <a:latin typeface="Arial" panose="020B0604020202020204" pitchFamily="34" charset="0"/>
              </a:rPr>
              <a:t>propaidéuō </a:t>
            </a:r>
            <a:r>
              <a:rPr lang="en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– </a:t>
            </a:r>
            <a:r>
              <a:rPr lang="sr-Latn-RS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„</a:t>
            </a:r>
            <a:r>
              <a:rPr lang="en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previous learning</a:t>
            </a:r>
            <a:r>
              <a:rPr lang="sr-Latn-RS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“</a:t>
            </a:r>
            <a:r>
              <a:rPr lang="en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" sz="2000" b="1" dirty="0">
                <a:solidFill>
                  <a:srgbClr val="222222"/>
                </a:solidFill>
                <a:latin typeface="Arial" panose="020B0604020202020204" pitchFamily="34" charset="0"/>
              </a:rPr>
              <a:t>and the word clinic which is also of Greek origin </a:t>
            </a:r>
            <a:r>
              <a:rPr lang="en" sz="2000" b="1" i="1" dirty="0">
                <a:solidFill>
                  <a:srgbClr val="222222"/>
                </a:solidFill>
                <a:latin typeface="Arial" panose="020B0604020202020204" pitchFamily="34" charset="0"/>
              </a:rPr>
              <a:t>kline </a:t>
            </a:r>
            <a:r>
              <a:rPr lang="en" sz="2000" b="1" dirty="0">
                <a:solidFill>
                  <a:srgbClr val="222222"/>
                </a:solidFill>
                <a:latin typeface="Arial" panose="020B0604020202020204" pitchFamily="34" charset="0"/>
              </a:rPr>
              <a:t>— </a:t>
            </a:r>
            <a:r>
              <a:rPr lang="sr-Latn-RS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„</a:t>
            </a:r>
            <a:r>
              <a:rPr lang="en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bed</a:t>
            </a:r>
            <a:r>
              <a:rPr lang="sr-Latn-RS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“</a:t>
            </a:r>
            <a:r>
              <a:rPr lang="en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sr-Latn-RS" sz="2000" b="1" baseline="30000" dirty="0">
              <a:solidFill>
                <a:srgbClr val="0B0080"/>
              </a:solidFill>
              <a:latin typeface="Arial" panose="020B0604020202020204" pitchFamily="34" charset="0"/>
            </a:endParaRPr>
          </a:p>
          <a:p>
            <a:pPr marL="265176" lvl="0" indent="-265176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551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51520" y="2060848"/>
            <a:ext cx="7316316" cy="4010788"/>
          </a:xfrm>
          <a:prstGeom prst="rect">
            <a:avLst/>
          </a:prstGeom>
        </p:spPr>
        <p:txBody>
          <a:bodyPr/>
          <a:lstStyle/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CLINICAL </a:t>
            </a:r>
            <a:r>
              <a:rPr lang="en" sz="2000" b="1" dirty="0" smtClean="0">
                <a:latin typeface="Arial" pitchFamily="34" charset="0"/>
                <a:cs typeface="Arial" pitchFamily="34" charset="0"/>
              </a:rPr>
              <a:t>PROPEDEUTIC</a:t>
            </a:r>
            <a:r>
              <a:rPr lang="sr-Latn-RS" sz="2000" b="1" dirty="0" smtClean="0">
                <a:latin typeface="Arial" pitchFamily="34" charset="0"/>
                <a:cs typeface="Arial" pitchFamily="34" charset="0"/>
              </a:rPr>
              <a:t>S</a:t>
            </a:r>
            <a:endParaRPr lang="en" sz="2000" b="1" dirty="0" smtClean="0">
              <a:latin typeface="Arial" pitchFamily="34" charset="0"/>
              <a:cs typeface="Arial" pitchFamily="34" charset="0"/>
            </a:endParaRPr>
          </a:p>
          <a:p>
            <a:pPr marL="265176" lvl="0" indent="-265176" algn="ctr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lang="sr-Latn-RS" sz="2000" b="1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" sz="2000" b="1" dirty="0">
                <a:solidFill>
                  <a:srgbClr val="222222"/>
                </a:solidFill>
                <a:latin typeface="Arial" panose="020B0604020202020204" pitchFamily="34" charset="0"/>
              </a:rPr>
              <a:t>Through teaching in clinical </a:t>
            </a:r>
            <a:r>
              <a:rPr lang="en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propedeutics</a:t>
            </a:r>
            <a:r>
              <a:rPr lang="en" sz="2000" b="1" dirty="0">
                <a:solidFill>
                  <a:srgbClr val="222222"/>
                </a:solidFill>
                <a:latin typeface="Arial" panose="020B0604020202020204" pitchFamily="34" charset="0"/>
              </a:rPr>
              <a:t>, medical students, through constant </a:t>
            </a:r>
            <a:r>
              <a:rPr lang="en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learning </a:t>
            </a:r>
            <a:r>
              <a:rPr lang="en" sz="2000" b="1" dirty="0">
                <a:solidFill>
                  <a:srgbClr val="FF0000"/>
                </a:solidFill>
                <a:latin typeface="Arial" panose="020B0604020202020204" pitchFamily="34" charset="0"/>
              </a:rPr>
              <a:t>from </a:t>
            </a:r>
            <a:r>
              <a:rPr lang="en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books</a:t>
            </a:r>
            <a:r>
              <a:rPr lang="en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, </a:t>
            </a:r>
            <a:r>
              <a:rPr lang="en" sz="2000" b="1" dirty="0">
                <a:solidFill>
                  <a:srgbClr val="222222"/>
                </a:solidFill>
                <a:latin typeface="Arial" panose="020B0604020202020204" pitchFamily="34" charset="0"/>
              </a:rPr>
              <a:t>and continuous </a:t>
            </a:r>
            <a:r>
              <a:rPr lang="sr-Latn-R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individual </a:t>
            </a:r>
            <a:r>
              <a:rPr lang="en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activity </a:t>
            </a:r>
            <a:r>
              <a:rPr lang="en" sz="2000" b="1" dirty="0">
                <a:solidFill>
                  <a:srgbClr val="FF0000"/>
                </a:solidFill>
                <a:latin typeface="Arial" panose="020B0604020202020204" pitchFamily="34" charset="0"/>
              </a:rPr>
              <a:t>in theoretical and practical </a:t>
            </a:r>
            <a:r>
              <a:rPr lang="sr-Latn-R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learning</a:t>
            </a:r>
            <a:r>
              <a:rPr lang="en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, </a:t>
            </a:r>
            <a:r>
              <a:rPr lang="en" sz="2000" b="1" dirty="0">
                <a:solidFill>
                  <a:srgbClr val="222222"/>
                </a:solidFill>
                <a:latin typeface="Arial" panose="020B0604020202020204" pitchFamily="34" charset="0"/>
              </a:rPr>
              <a:t>acquire the necessary clinical knowledge that is </a:t>
            </a:r>
            <a:r>
              <a:rPr lang="sr-Latn-RS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essential</a:t>
            </a:r>
            <a:r>
              <a:rPr lang="en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" sz="2000" b="1" dirty="0">
                <a:solidFill>
                  <a:srgbClr val="222222"/>
                </a:solidFill>
                <a:latin typeface="Arial" panose="020B0604020202020204" pitchFamily="34" charset="0"/>
              </a:rPr>
              <a:t>for their successful work as future </a:t>
            </a:r>
            <a:r>
              <a:rPr lang="sr-Latn-RS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medical </a:t>
            </a:r>
            <a:r>
              <a:rPr lang="en" sz="2000" b="1" dirty="0" smtClean="0">
                <a:solidFill>
                  <a:srgbClr val="222222"/>
                </a:solidFill>
                <a:latin typeface="Arial" panose="020B0604020202020204" pitchFamily="34" charset="0"/>
              </a:rPr>
              <a:t>doctors </a:t>
            </a:r>
            <a:r>
              <a:rPr lang="en" sz="2000" b="1" dirty="0">
                <a:solidFill>
                  <a:srgbClr val="222222"/>
                </a:solidFill>
                <a:latin typeface="Arial" panose="020B0604020202020204" pitchFamily="34" charset="0"/>
              </a:rPr>
              <a:t>and dentists, regardless of which medical discipline they will pursue after completing their studies. </a:t>
            </a:r>
            <a:endParaRPr lang="ru-RU" sz="2000" b="1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65176" lvl="0" indent="-265176"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023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1406" y="1844824"/>
            <a:ext cx="7772400" cy="4012498"/>
          </a:xfrm>
          <a:prstGeom prst="rect">
            <a:avLst/>
          </a:prstGeom>
        </p:spPr>
        <p:txBody>
          <a:bodyPr/>
          <a:lstStyle/>
          <a:p>
            <a:pPr marL="548640" marR="0" lvl="1" indent="-201168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Tx/>
              <a:buNone/>
              <a:tabLst/>
              <a:defRPr/>
            </a:pP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CLINICAL PROPEDEUTICS</a:t>
            </a:r>
            <a:r>
              <a:rPr kumimoji="0" lang="en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R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educates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sr-Latn-R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and provides skills </a:t>
            </a:r>
            <a:r>
              <a:rPr kumimoji="0" lang="sr-Latn-R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to the</a:t>
            </a:r>
            <a:r>
              <a:rPr kumimoji="0" lang="en" sz="2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student</a:t>
            </a:r>
            <a:endParaRPr kumimoji="0" lang="sr-Cyrl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548640" marR="0" lvl="1" indent="-201168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100000"/>
              <a:buFontTx/>
              <a:buNone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lang="en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Latn-RS" sz="1800" b="1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Latn-RS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proper, e</a:t>
            </a:r>
            <a:r>
              <a:rPr lang="en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xpert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access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to the patient</a:t>
            </a: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lang="sr-Latn-RS" sz="1800" b="1" dirty="0" smtClean="0">
                <a:latin typeface="Arial" pitchFamily="34" charset="0"/>
                <a:cs typeface="Arial" pitchFamily="34" charset="0"/>
              </a:rPr>
              <a:t> in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careful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and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systematical 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data</a:t>
            </a:r>
            <a:r>
              <a:rPr kumimoji="0" lang="sr-Latn-RS" sz="1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collect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ion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from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the patient or 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his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family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members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about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the way the disease manifests itself</a:t>
            </a: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how to perform a proper,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systematic (physical) examination</a:t>
            </a: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endParaRPr kumimoji="0" lang="sr-Latn-C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86384" marR="0" lvl="2" indent="-18288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tabLst/>
              <a:defRPr/>
            </a:pP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to correctly apply various methods of supplementary tests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and</a:t>
            </a:r>
            <a:r>
              <a:rPr kumimoji="0" lang="sr-Latn-R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how to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correctly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interpret </a:t>
            </a:r>
            <a:r>
              <a:rPr kumimoji="0" lang="e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the received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0" y="2996952"/>
            <a:ext cx="8358246" cy="3289568"/>
          </a:xfrm>
          <a:prstGeom prst="rect">
            <a:avLst/>
          </a:prstGeom>
        </p:spPr>
        <p:txBody>
          <a:bodyPr/>
          <a:lstStyle/>
          <a:p>
            <a:pPr marL="265176" marR="0" lvl="0" indent="-265176" algn="ctr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THE CONCEPT OF HEALTH </a:t>
            </a:r>
            <a:r>
              <a:rPr kumimoji="0" lang="sr-Latn-R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AND</a:t>
            </a:r>
            <a:r>
              <a:rPr kumimoji="0" lang="en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THE CONCEPT OF DISEASE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sr-Latn-C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4997</TotalTime>
  <Words>3225</Words>
  <Application>Microsoft Office PowerPoint</Application>
  <PresentationFormat>On-screen Show (4:3)</PresentationFormat>
  <Paragraphs>756</Paragraphs>
  <Slides>53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2" baseType="lpstr">
      <vt:lpstr>Arial</vt:lpstr>
      <vt:lpstr>Calibri</vt:lpstr>
      <vt:lpstr>Times New Roman</vt:lpstr>
      <vt:lpstr>Trebuchet MS</vt:lpstr>
      <vt:lpstr>Verdana</vt:lpstr>
      <vt:lpstr>Wingdings</vt:lpstr>
      <vt:lpstr>Wingdings 2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DYSPNEA (DIFFICULT BREATHING)   - in effort  - in peace  - orthopnea  - respiratory dyspnea  - cardiac dyspnea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Microsoft account</cp:lastModifiedBy>
  <cp:revision>172</cp:revision>
  <dcterms:created xsi:type="dcterms:W3CDTF">2007-04-23T19:01:08Z</dcterms:created>
  <dcterms:modified xsi:type="dcterms:W3CDTF">2024-02-18T22:02:14Z</dcterms:modified>
</cp:coreProperties>
</file>